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256" r:id="rId3"/>
    <p:sldId id="258" r:id="rId4"/>
    <p:sldId id="264" r:id="rId6"/>
    <p:sldId id="260" r:id="rId7"/>
    <p:sldId id="265" r:id="rId8"/>
    <p:sldId id="268" r:id="rId9"/>
    <p:sldId id="262" r:id="rId10"/>
    <p:sldId id="266" r:id="rId11"/>
    <p:sldId id="287" r:id="rId12"/>
    <p:sldId id="297" r:id="rId13"/>
    <p:sldId id="288" r:id="rId14"/>
    <p:sldId id="289" r:id="rId15"/>
    <p:sldId id="290" r:id="rId16"/>
    <p:sldId id="291" r:id="rId17"/>
    <p:sldId id="292" r:id="rId18"/>
    <p:sldId id="263" r:id="rId19"/>
    <p:sldId id="270" r:id="rId20"/>
    <p:sldId id="293" r:id="rId21"/>
    <p:sldId id="257" r:id="rId22"/>
  </p:sldIdLst>
  <p:sldSz cx="12192000" cy="6858000"/>
  <p:notesSz cx="6858000" cy="9144000"/>
  <p:embeddedFontLst>
    <p:embeddedFont>
      <p:font typeface="汉仪大黑简" panose="02010600000101010101" charset="-122"/>
      <p:regular r:id="rId27"/>
    </p:embeddedFont>
    <p:embeddedFont>
      <p:font typeface="汉仪君黑-45简" panose="020B0604020202020204" charset="-122"/>
      <p:regular r:id="rId28"/>
    </p:embeddedFont>
    <p:embeddedFont>
      <p:font typeface="汉仪旗黑-55简" panose="00020600040101010101" charset="-128"/>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
      <p:font typeface="Segoe UI" panose="020B0502040204020203" charset="0"/>
      <p:regular r:id="rId35"/>
      <p:bold r:id="rId36"/>
      <p:italic r:id="rId37"/>
      <p:boldItalic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Sina"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25D"/>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6"/>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gs" Target="tags/tag113.xml"/><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image" Target="../media/image19.png"/><Relationship Id="rId5" Type="http://schemas.openxmlformats.org/officeDocument/2006/relationships/tags" Target="../tags/tag92.xml"/><Relationship Id="rId4" Type="http://schemas.openxmlformats.org/officeDocument/2006/relationships/image" Target="../media/image18.png"/><Relationship Id="rId3" Type="http://schemas.openxmlformats.org/officeDocument/2006/relationships/tags" Target="../tags/tag91.xml"/><Relationship Id="rId2" Type="http://schemas.openxmlformats.org/officeDocument/2006/relationships/image" Target="../media/image17.svg"/><Relationship Id="rId13" Type="http://schemas.openxmlformats.org/officeDocument/2006/relationships/slideLayout" Target="../slideLayouts/slideLayout7.xml"/><Relationship Id="rId12" Type="http://schemas.openxmlformats.org/officeDocument/2006/relationships/image" Target="../media/image20.png"/><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sv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2.png"/><Relationship Id="rId6" Type="http://schemas.openxmlformats.org/officeDocument/2006/relationships/tags" Target="../tags/tag100.xml"/><Relationship Id="rId5" Type="http://schemas.openxmlformats.org/officeDocument/2006/relationships/image" Target="../media/image21.png"/><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7.sv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17.sv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5.png"/><Relationship Id="rId6" Type="http://schemas.openxmlformats.org/officeDocument/2006/relationships/tags" Target="../tags/tag105.xml"/><Relationship Id="rId5" Type="http://schemas.openxmlformats.org/officeDocument/2006/relationships/image" Target="../media/image24.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image" Target="../media/image17.sv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image" Target="../media/image17.sv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109.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111.xml"/><Relationship Id="rId2" Type="http://schemas.openxmlformats.org/officeDocument/2006/relationships/image" Target="../media/image28.png"/><Relationship Id="rId1" Type="http://schemas.openxmlformats.org/officeDocument/2006/relationships/tags" Target="../tags/tag11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2.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tags" Target="../tags/tag73.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ags" Target="../tags/tag77.xml"/><Relationship Id="rId5" Type="http://schemas.openxmlformats.org/officeDocument/2006/relationships/image" Target="../media/image3.png"/><Relationship Id="rId4" Type="http://schemas.openxmlformats.org/officeDocument/2006/relationships/tags" Target="../tags/tag76.xml"/><Relationship Id="rId3" Type="http://schemas.openxmlformats.org/officeDocument/2006/relationships/image" Target="../media/image2.png"/><Relationship Id="rId2" Type="http://schemas.openxmlformats.org/officeDocument/2006/relationships/tags" Target="../tags/tag75.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tags" Target="../tags/tag78.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7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9.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image" Target="../media/image17.svg"/><Relationship Id="rId3" Type="http://schemas.openxmlformats.org/officeDocument/2006/relationships/image" Target="../media/image16.png"/><Relationship Id="rId2" Type="http://schemas.openxmlformats.org/officeDocument/2006/relationships/image" Target="../media/image15.svg"/><Relationship Id="rId14" Type="http://schemas.openxmlformats.org/officeDocument/2006/relationships/slideLayout" Target="../slideLayouts/slideLayout7.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flipV="1">
            <a:off x="3180398" y="159385"/>
            <a:ext cx="5831205" cy="2090420"/>
          </a:xfrm>
          <a:prstGeom prst="triangle">
            <a:avLst>
              <a:gd name="adj" fmla="val 50168"/>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118870" y="2534285"/>
            <a:ext cx="9951720" cy="583565"/>
          </a:xfrm>
          <a:prstGeom prst="rect">
            <a:avLst/>
          </a:prstGeom>
          <a:noFill/>
        </p:spPr>
        <p:txBody>
          <a:bodyPr wrap="none" rtlCol="0">
            <a:spAutoFit/>
          </a:bodyPr>
          <a:p>
            <a:pPr algn="l"/>
            <a:r>
              <a:rPr lang="zh-CN" altLang="en-US" sz="3200" dirty="0">
                <a:solidFill>
                  <a:srgbClr val="00325D"/>
                </a:solidFill>
                <a:latin typeface="汉仪大黑简" panose="02010600000101010101" charset="-122"/>
                <a:ea typeface="汉仪大黑简" panose="02010600000101010101" charset="-122"/>
                <a:cs typeface="汉仪君黑-45简" panose="020B0604020202020204" charset="-122"/>
                <a:sym typeface="+mn-ea"/>
              </a:rPr>
              <a:t>利用CNN网络对期货数据预测一段时间的未来20天涨跌</a:t>
            </a:r>
            <a:endParaRPr lang="zh-CN" altLang="en-US" sz="3200" dirty="0">
              <a:solidFill>
                <a:srgbClr val="00325D"/>
              </a:solidFill>
              <a:effectLst/>
              <a:latin typeface="汉仪大黑简" panose="02010600000101010101" charset="-122"/>
              <a:ea typeface="汉仪大黑简" panose="02010600000101010101" charset="-122"/>
              <a:cs typeface="汉仪君黑-45简" panose="020B0604020202020204" charset="-122"/>
              <a:sym typeface="+mn-ea"/>
            </a:endParaRPr>
          </a:p>
        </p:txBody>
      </p:sp>
      <p:sp>
        <p:nvSpPr>
          <p:cNvPr id="42" name="文本框 41"/>
          <p:cNvSpPr txBox="1"/>
          <p:nvPr/>
        </p:nvSpPr>
        <p:spPr>
          <a:xfrm>
            <a:off x="6462395" y="5306060"/>
            <a:ext cx="640080" cy="368300"/>
          </a:xfrm>
          <a:prstGeom prst="rect">
            <a:avLst/>
          </a:prstGeom>
          <a:noFill/>
        </p:spPr>
        <p:txBody>
          <a:bodyPr wrap="none" rtlCol="0">
            <a:spAutoFit/>
          </a:bodyPr>
          <a:p>
            <a:r>
              <a:rPr lang="zh-CN" altLang="en-US">
                <a:solidFill>
                  <a:schemeClr val="bg1"/>
                </a:solidFill>
                <a:latin typeface="汉仪旗黑-55简" panose="00020600040101010101" charset="-128"/>
                <a:ea typeface="宋体" panose="02010600030101010101" pitchFamily="2" charset="-122"/>
              </a:rPr>
              <a:t>向可</a:t>
            </a:r>
            <a:endParaRPr lang="zh-CN" altLang="en-US">
              <a:solidFill>
                <a:schemeClr val="bg1"/>
              </a:solidFill>
              <a:latin typeface="汉仪旗黑-55简" panose="00020600040101010101" charset="-128"/>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12" name="文本框 11"/>
          <p:cNvSpPr txBox="1"/>
          <p:nvPr/>
        </p:nvSpPr>
        <p:spPr>
          <a:xfrm>
            <a:off x="1959302" y="676604"/>
            <a:ext cx="2316480" cy="521970"/>
          </a:xfrm>
          <a:prstGeom prst="rect">
            <a:avLst/>
          </a:prstGeom>
          <a:noFill/>
        </p:spPr>
        <p:txBody>
          <a:bodyPr wrap="none" rtlCol="0">
            <a:spAutoFit/>
          </a:bodyPr>
          <a:lstStyle/>
          <a:p>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图片标签意义</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66825" y="1242060"/>
            <a:ext cx="3940175" cy="4374515"/>
          </a:xfrm>
          <a:prstGeom prst="rect">
            <a:avLst/>
          </a:prstGeom>
        </p:spPr>
      </p:pic>
      <p:sp>
        <p:nvSpPr>
          <p:cNvPr id="6" name="文本框 5"/>
          <p:cNvSpPr txBox="1"/>
          <p:nvPr/>
        </p:nvSpPr>
        <p:spPr>
          <a:xfrm>
            <a:off x="1572895" y="5902960"/>
            <a:ext cx="3429000" cy="368300"/>
          </a:xfrm>
          <a:prstGeom prst="rect">
            <a:avLst/>
          </a:prstGeom>
          <a:noFill/>
        </p:spPr>
        <p:txBody>
          <a:bodyPr wrap="square" rtlCol="0">
            <a:spAutoFit/>
          </a:bodyPr>
          <a:p>
            <a:r>
              <a:rPr lang="en-US" altLang="zh-CN"/>
              <a:t>valid_date:20200211</a:t>
            </a:r>
            <a:endParaRPr lang="en-US" altLang="zh-CN"/>
          </a:p>
        </p:txBody>
      </p:sp>
      <p:pic>
        <p:nvPicPr>
          <p:cNvPr id="9" name="图片 8"/>
          <p:cNvPicPr>
            <a:picLocks noChangeAspect="1"/>
          </p:cNvPicPr>
          <p:nvPr>
            <p:custDataLst>
              <p:tags r:id="rId5"/>
            </p:custDataLst>
          </p:nvPr>
        </p:nvPicPr>
        <p:blipFill>
          <a:blip r:embed="rId6"/>
          <a:stretch>
            <a:fillRect/>
          </a:stretch>
        </p:blipFill>
        <p:spPr>
          <a:xfrm>
            <a:off x="7085965" y="1242060"/>
            <a:ext cx="4025900" cy="4361180"/>
          </a:xfrm>
          <a:prstGeom prst="rect">
            <a:avLst/>
          </a:prstGeom>
        </p:spPr>
      </p:pic>
      <p:sp>
        <p:nvSpPr>
          <p:cNvPr id="14" name="文本框 13"/>
          <p:cNvSpPr txBox="1"/>
          <p:nvPr>
            <p:custDataLst>
              <p:tags r:id="rId7"/>
            </p:custDataLst>
          </p:nvPr>
        </p:nvSpPr>
        <p:spPr>
          <a:xfrm>
            <a:off x="7384415" y="5965190"/>
            <a:ext cx="3429000" cy="368300"/>
          </a:xfrm>
          <a:prstGeom prst="rect">
            <a:avLst/>
          </a:prstGeom>
          <a:noFill/>
        </p:spPr>
        <p:txBody>
          <a:bodyPr wrap="square" rtlCol="0">
            <a:spAutoFit/>
          </a:bodyPr>
          <a:p>
            <a:r>
              <a:rPr lang="en-US" altLang="zh-CN"/>
              <a:t>valid_date:20200218</a:t>
            </a:r>
            <a:endParaRPr lang="en-US" altLang="zh-CN"/>
          </a:p>
        </p:txBody>
      </p:sp>
      <p:sp>
        <p:nvSpPr>
          <p:cNvPr id="18" name="矩形 17"/>
          <p:cNvSpPr/>
          <p:nvPr/>
        </p:nvSpPr>
        <p:spPr>
          <a:xfrm>
            <a:off x="4779645" y="1657985"/>
            <a:ext cx="167005" cy="7880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custDataLst>
              <p:tags r:id="rId8"/>
            </p:custDataLst>
          </p:nvPr>
        </p:nvSpPr>
        <p:spPr>
          <a:xfrm>
            <a:off x="10646410" y="2061845"/>
            <a:ext cx="167005" cy="7880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custDataLst>
              <p:tags r:id="rId9"/>
            </p:custDataLst>
          </p:nvPr>
        </p:nvSpPr>
        <p:spPr>
          <a:xfrm>
            <a:off x="9808845" y="1914525"/>
            <a:ext cx="167005" cy="78803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custDataLst>
              <p:tags r:id="rId10"/>
            </p:custDataLst>
          </p:nvPr>
        </p:nvSpPr>
        <p:spPr>
          <a:xfrm>
            <a:off x="3397885" y="1198245"/>
            <a:ext cx="167005" cy="3740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右箭头 27"/>
          <p:cNvSpPr/>
          <p:nvPr/>
        </p:nvSpPr>
        <p:spPr>
          <a:xfrm>
            <a:off x="5437505" y="3242945"/>
            <a:ext cx="1381125" cy="379730"/>
          </a:xfrm>
          <a:prstGeom prst="rightArrow">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9" name="图片 28"/>
          <p:cNvPicPr>
            <a:picLocks noChangeAspect="1"/>
          </p:cNvPicPr>
          <p:nvPr>
            <p:custDataLst>
              <p:tags r:id="rId11"/>
            </p:custDataLst>
          </p:nvPr>
        </p:nvPicPr>
        <p:blipFill>
          <a:blip r:embed="rId12"/>
          <a:srcRect t="19963" b="8810"/>
          <a:stretch>
            <a:fillRect/>
          </a:stretch>
        </p:blipFill>
        <p:spPr>
          <a:xfrm>
            <a:off x="4199890" y="160020"/>
            <a:ext cx="4426585" cy="1447800"/>
          </a:xfrm>
          <a:prstGeom prst="rect">
            <a:avLst/>
          </a:prstGeom>
        </p:spPr>
      </p:pic>
      <p:sp>
        <p:nvSpPr>
          <p:cNvPr id="32" name="文本框 31"/>
          <p:cNvSpPr txBox="1"/>
          <p:nvPr/>
        </p:nvSpPr>
        <p:spPr>
          <a:xfrm>
            <a:off x="5419090" y="2702560"/>
            <a:ext cx="1399540" cy="368300"/>
          </a:xfrm>
          <a:prstGeom prst="rect">
            <a:avLst/>
          </a:prstGeom>
          <a:noFill/>
        </p:spPr>
        <p:txBody>
          <a:bodyPr wrap="square" rtlCol="0">
            <a:spAutoFit/>
          </a:bodyPr>
          <a:p>
            <a:r>
              <a:rPr lang="zh-CN" altLang="en-US"/>
              <a:t>相对跌了</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59302" y="676604"/>
            <a:ext cx="4010025" cy="521970"/>
          </a:xfrm>
          <a:prstGeom prst="rect">
            <a:avLst/>
          </a:prstGeom>
          <a:noFill/>
        </p:spPr>
        <p:txBody>
          <a:bodyPr wrap="none" rtlCol="0">
            <a:spAutoFit/>
          </a:bodyPr>
          <a:lstStyle/>
          <a:p>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PART2.</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划分训练验证集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6" name="图形 5"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sp>
        <p:nvSpPr>
          <p:cNvPr id="12" name="文本框 11"/>
          <p:cNvSpPr txBox="1"/>
          <p:nvPr/>
        </p:nvSpPr>
        <p:spPr>
          <a:xfrm>
            <a:off x="1785784" y="1946331"/>
            <a:ext cx="8529129" cy="2999740"/>
          </a:xfrm>
          <a:prstGeom prst="rect">
            <a:avLst/>
          </a:prstGeom>
          <a:noFill/>
        </p:spPr>
        <p:txBody>
          <a:bodyPr wrap="square" rtlCol="0">
            <a:spAutoFit/>
          </a:bodyPr>
          <a:lstStyle/>
          <a:p>
            <a:pPr algn="just">
              <a:lnSpc>
                <a:spcPct val="150000"/>
              </a:lnSpc>
            </a:pPr>
            <a:r>
              <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rPr>
              <a:t>通过循环计数得知，当设定划分日期为20210601时，训练验证集能近似等于7:3</a:t>
            </a:r>
            <a:endPar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endParaRPr>
          </a:p>
          <a:p>
            <a:pPr algn="just">
              <a:lnSpc>
                <a:spcPct val="150000"/>
              </a:lnSpc>
            </a:pPr>
            <a:r>
              <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rPr>
              <a:t>这里的划分不是按照数据集索引的划分，而是设置了一个双重循环，对每一只期货品种来看，有多天数据即每一只期货可生产k张ohlc图片。</a:t>
            </a:r>
            <a:endPar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endParaRPr>
          </a:p>
          <a:p>
            <a:pPr algn="just">
              <a:lnSpc>
                <a:spcPct val="150000"/>
              </a:lnSpc>
            </a:pPr>
            <a:r>
              <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rPr>
              <a:t>我们抽取每只期货的以20210601前的图片做训练集（每只期货20200101-20210601），每只期货的以20210601后的图片做验证集（每只期货20210601-20221231）</a:t>
            </a:r>
            <a:endPar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endParaRPr>
          </a:p>
          <a:p>
            <a:pPr algn="just">
              <a:lnSpc>
                <a:spcPct val="150000"/>
              </a:lnSpc>
            </a:pPr>
            <a:r>
              <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rPr>
              <a:t>目前训练验证集共有</a:t>
            </a:r>
            <a:r>
              <a:rPr lang="en-US" altLang="zh-CN" dirty="0">
                <a:solidFill>
                  <a:srgbClr val="00325D"/>
                </a:solidFill>
                <a:latin typeface="汉仪君黑-45简" panose="020B0604020202020204" charset="-122"/>
                <a:ea typeface="汉仪君黑-45简" panose="020B0604020202020204" charset="-122"/>
                <a:cs typeface="汉仪君黑-45简" panose="020B0604020202020204" charset="-122"/>
              </a:rPr>
              <a:t>10</a:t>
            </a:r>
            <a:r>
              <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rPr>
              <a:t>万张图片</a:t>
            </a:r>
            <a:endParaRPr lang="zh-CN" altLang="en-US" dirty="0">
              <a:solidFill>
                <a:srgbClr val="00325D"/>
              </a:solidFill>
              <a:latin typeface="汉仪君黑-45简" panose="020B0604020202020204" charset="-122"/>
              <a:ea typeface="汉仪君黑-45简" panose="020B0604020202020204" charset="-122"/>
              <a:cs typeface="汉仪君黑-45简" panose="020B0604020202020204" charset="-122"/>
            </a:endParaRPr>
          </a:p>
        </p:txBody>
      </p:sp>
      <p:sp>
        <p:nvSpPr>
          <p:cNvPr id="13" name="椭圆 12"/>
          <p:cNvSpPr/>
          <p:nvPr/>
        </p:nvSpPr>
        <p:spPr>
          <a:xfrm>
            <a:off x="5107595" y="1553164"/>
            <a:ext cx="296887" cy="296887"/>
          </a:xfrm>
          <a:prstGeom prst="ellipse">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charset="-122"/>
              <a:cs typeface="汉仪君黑-45简" panose="020B0604020202020204" charset="-122"/>
            </a:endParaRPr>
          </a:p>
        </p:txBody>
      </p:sp>
      <p:sp>
        <p:nvSpPr>
          <p:cNvPr id="14" name="椭圆 13"/>
          <p:cNvSpPr/>
          <p:nvPr/>
        </p:nvSpPr>
        <p:spPr>
          <a:xfrm>
            <a:off x="5823520" y="1553164"/>
            <a:ext cx="296887" cy="296887"/>
          </a:xfrm>
          <a:prstGeom prst="ellipse">
            <a:avLst/>
          </a:prstGeom>
          <a:solidFill>
            <a:schemeClr val="accent1">
              <a:lumMod val="60000"/>
              <a:lumOff val="40000"/>
            </a:schemeClr>
          </a:solid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charset="-122"/>
              <a:cs typeface="汉仪君黑-45简" panose="020B0604020202020204" charset="-122"/>
            </a:endParaRPr>
          </a:p>
        </p:txBody>
      </p:sp>
      <p:sp>
        <p:nvSpPr>
          <p:cNvPr id="15" name="椭圆 14"/>
          <p:cNvSpPr/>
          <p:nvPr/>
        </p:nvSpPr>
        <p:spPr>
          <a:xfrm>
            <a:off x="6539445" y="1549180"/>
            <a:ext cx="296887" cy="296887"/>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charset="-122"/>
              <a:cs typeface="汉仪君黑-45简" panose="020B0604020202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12" name="文本框 11"/>
          <p:cNvSpPr txBox="1"/>
          <p:nvPr/>
        </p:nvSpPr>
        <p:spPr>
          <a:xfrm>
            <a:off x="1959302" y="676604"/>
            <a:ext cx="6143625" cy="521970"/>
          </a:xfrm>
          <a:prstGeom prst="rect">
            <a:avLst/>
          </a:prstGeom>
          <a:noFill/>
        </p:spPr>
        <p:txBody>
          <a:bodyPr wrap="none" rtlCol="0">
            <a:spAutoFit/>
          </a:bodyPr>
          <a:lstStyle/>
          <a:p>
            <a:pPr algn="l"/>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PART3.</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构建网络、训练、测试、推理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sp>
        <p:nvSpPr>
          <p:cNvPr id="55" name="五边形 54"/>
          <p:cNvSpPr/>
          <p:nvPr>
            <p:custDataLst>
              <p:tags r:id="rId3"/>
            </p:custDataLst>
          </p:nvPr>
        </p:nvSpPr>
        <p:spPr>
          <a:xfrm>
            <a:off x="992505" y="143573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构建网络</a:t>
            </a:r>
            <a:endParaRPr lang="zh-CN" altLang="en-US"/>
          </a:p>
        </p:txBody>
      </p:sp>
      <p:pic>
        <p:nvPicPr>
          <p:cNvPr id="4" name="图片 4"/>
          <p:cNvPicPr>
            <a:picLocks noChangeAspect="1"/>
          </p:cNvPicPr>
          <p:nvPr>
            <p:custDataLst>
              <p:tags r:id="rId4"/>
            </p:custDataLst>
          </p:nvPr>
        </p:nvPicPr>
        <p:blipFill>
          <a:blip r:embed="rId5"/>
          <a:stretch>
            <a:fillRect/>
          </a:stretch>
        </p:blipFill>
        <p:spPr>
          <a:xfrm>
            <a:off x="899795" y="2449830"/>
            <a:ext cx="6210300" cy="3791585"/>
          </a:xfrm>
          <a:prstGeom prst="rect">
            <a:avLst/>
          </a:prstGeom>
          <a:noFill/>
          <a:ln>
            <a:noFill/>
          </a:ln>
        </p:spPr>
      </p:pic>
      <p:pic>
        <p:nvPicPr>
          <p:cNvPr id="5" name="图片 5"/>
          <p:cNvPicPr>
            <a:picLocks noChangeAspect="1"/>
          </p:cNvPicPr>
          <p:nvPr>
            <p:custDataLst>
              <p:tags r:id="rId6"/>
            </p:custDataLst>
          </p:nvPr>
        </p:nvPicPr>
        <p:blipFill>
          <a:blip r:embed="rId7"/>
          <a:stretch>
            <a:fillRect/>
          </a:stretch>
        </p:blipFill>
        <p:spPr>
          <a:xfrm>
            <a:off x="6923088" y="2849563"/>
            <a:ext cx="5268595" cy="301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12" name="文本框 11"/>
          <p:cNvSpPr txBox="1"/>
          <p:nvPr/>
        </p:nvSpPr>
        <p:spPr>
          <a:xfrm>
            <a:off x="1959302" y="676604"/>
            <a:ext cx="6143625" cy="521970"/>
          </a:xfrm>
          <a:prstGeom prst="rect">
            <a:avLst/>
          </a:prstGeom>
          <a:noFill/>
        </p:spPr>
        <p:txBody>
          <a:bodyPr wrap="none" rtlCol="0">
            <a:spAutoFit/>
          </a:bodyPr>
          <a:lstStyle/>
          <a:p>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PART3.</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构建网络、训练、测试、推理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sp>
        <p:nvSpPr>
          <p:cNvPr id="55" name="五边形 54"/>
          <p:cNvSpPr/>
          <p:nvPr>
            <p:custDataLst>
              <p:tags r:id="rId3"/>
            </p:custDataLst>
          </p:nvPr>
        </p:nvSpPr>
        <p:spPr>
          <a:xfrm>
            <a:off x="992505" y="143573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训练</a:t>
            </a:r>
            <a:endParaRPr lang="zh-CN" altLang="en-US"/>
          </a:p>
        </p:txBody>
      </p:sp>
      <p:sp>
        <p:nvSpPr>
          <p:cNvPr id="100" name="文本框 99"/>
          <p:cNvSpPr txBox="1"/>
          <p:nvPr/>
        </p:nvSpPr>
        <p:spPr>
          <a:xfrm>
            <a:off x="992505" y="2286000"/>
            <a:ext cx="5080000" cy="3138170"/>
          </a:xfrm>
          <a:prstGeom prst="rect">
            <a:avLst/>
          </a:prstGeom>
          <a:noFill/>
          <a:ln w="9525">
            <a:noFill/>
          </a:ln>
        </p:spPr>
        <p:txBody>
          <a:bodyPr>
            <a:spAutoFit/>
          </a:bodyPr>
          <a:p>
            <a:pPr indent="266700"/>
            <a:r>
              <a:rPr lang="zh-CN" b="0">
                <a:solidFill>
                  <a:srgbClr val="00325D"/>
                </a:solidFill>
                <a:latin typeface="Calibri" panose="020F0502020204030204" charset="0"/>
                <a:ea typeface="宋体" panose="02010600030101010101" pitchFamily="2" charset="-122"/>
              </a:rPr>
              <a:t>训练过程实际上是把一张张图片传入网络，将输出的和真实的</a:t>
            </a:r>
            <a:r>
              <a:rPr lang="en-US" b="0">
                <a:solidFill>
                  <a:srgbClr val="00325D"/>
                </a:solidFill>
                <a:latin typeface="Calibri" panose="020F0502020204030204" charset="0"/>
                <a:ea typeface="宋体" panose="02010600030101010101" pitchFamily="2" charset="-122"/>
              </a:rPr>
              <a:t>target</a:t>
            </a:r>
            <a:r>
              <a:rPr lang="zh-CN" b="0">
                <a:solidFill>
                  <a:srgbClr val="00325D"/>
                </a:solidFill>
                <a:latin typeface="Calibri" panose="020F0502020204030204" charset="0"/>
                <a:ea typeface="宋体" panose="02010600030101010101" pitchFamily="2" charset="-122"/>
              </a:rPr>
              <a:t>标签计算</a:t>
            </a:r>
            <a:r>
              <a:rPr lang="en-US" b="0">
                <a:solidFill>
                  <a:srgbClr val="00325D"/>
                </a:solidFill>
                <a:latin typeface="Calibri" panose="020F0502020204030204" charset="0"/>
                <a:ea typeface="宋体" panose="02010600030101010101" pitchFamily="2" charset="-122"/>
              </a:rPr>
              <a:t>loss</a:t>
            </a:r>
            <a:r>
              <a:rPr lang="zh-CN" b="0">
                <a:solidFill>
                  <a:srgbClr val="00325D"/>
                </a:solidFill>
                <a:latin typeface="Calibri" panose="020F0502020204030204" charset="0"/>
                <a:ea typeface="宋体" panose="02010600030101010101" pitchFamily="2" charset="-122"/>
              </a:rPr>
              <a:t>并不断反向传导，使</a:t>
            </a:r>
            <a:r>
              <a:rPr lang="en-US" b="0">
                <a:solidFill>
                  <a:srgbClr val="00325D"/>
                </a:solidFill>
                <a:latin typeface="Calibri" panose="020F0502020204030204" charset="0"/>
                <a:ea typeface="宋体" panose="02010600030101010101" pitchFamily="2" charset="-122"/>
              </a:rPr>
              <a:t>loss</a:t>
            </a:r>
            <a:r>
              <a:rPr lang="zh-CN" b="0">
                <a:solidFill>
                  <a:srgbClr val="00325D"/>
                </a:solidFill>
                <a:latin typeface="Calibri" panose="020F0502020204030204" charset="0"/>
                <a:ea typeface="宋体" panose="02010600030101010101" pitchFamily="2" charset="-122"/>
              </a:rPr>
              <a:t>不断减少，即使网络的输出不断逼近真实标签</a:t>
            </a:r>
            <a:r>
              <a:rPr lang="en-US" b="0">
                <a:solidFill>
                  <a:srgbClr val="00325D"/>
                </a:solidFill>
                <a:latin typeface="Calibri" panose="020F0502020204030204" charset="0"/>
                <a:ea typeface="宋体" panose="02010600030101010101" pitchFamily="2" charset="-122"/>
              </a:rPr>
              <a:t>target</a:t>
            </a:r>
            <a:r>
              <a:rPr lang="zh-CN" b="0">
                <a:solidFill>
                  <a:srgbClr val="00325D"/>
                </a:solidFill>
                <a:latin typeface="Calibri" panose="020F0502020204030204" charset="0"/>
                <a:ea typeface="宋体" panose="02010600030101010101" pitchFamily="2" charset="-122"/>
              </a:rPr>
              <a:t>。训练还有一个很重要的部分就是调参，见</a:t>
            </a:r>
            <a:r>
              <a:rPr lang="en-US" b="0">
                <a:solidFill>
                  <a:srgbClr val="00325D"/>
                </a:solidFill>
                <a:latin typeface="Calibri" panose="020F0502020204030204" charset="0"/>
                <a:ea typeface="宋体" panose="02010600030101010101" pitchFamily="2" charset="-122"/>
              </a:rPr>
              <a:t>config</a:t>
            </a:r>
            <a:r>
              <a:rPr lang="zh-CN" b="0">
                <a:solidFill>
                  <a:srgbClr val="00325D"/>
                </a:solidFill>
                <a:latin typeface="Calibri" panose="020F0502020204030204" charset="0"/>
                <a:ea typeface="宋体" panose="02010600030101010101" pitchFamily="2" charset="-122"/>
              </a:rPr>
              <a:t>文件夹中的配置文件其中，有这样一些超参数使有待调整的：</a:t>
            </a:r>
            <a:r>
              <a:rPr lang="en-US" b="0">
                <a:solidFill>
                  <a:srgbClr val="00325D"/>
                </a:solidFill>
                <a:latin typeface="Calibri" panose="020F0502020204030204" charset="0"/>
                <a:ea typeface="宋体" panose="02010600030101010101" pitchFamily="2" charset="-122"/>
              </a:rPr>
              <a:t>·NEPOCH: 100·LEARNING_RATE: 0.000001·</a:t>
            </a:r>
            <a:r>
              <a:rPr lang="en-US" b="0">
                <a:solidFill>
                  <a:srgbClr val="00325D"/>
                </a:solidFill>
                <a:latin typeface="Calibri" panose="020F0502020204030204" charset="0"/>
                <a:ea typeface="宋体" panose="02010600030101010101" pitchFamily="2" charset="-122"/>
                <a:cs typeface="Times New Roman" panose="02020603050405020304" charset="0"/>
              </a:rPr>
              <a:t>WEIGHT_DECAY: 0.001</a:t>
            </a:r>
            <a:r>
              <a:rPr lang="en-US" b="0">
                <a:solidFill>
                  <a:srgbClr val="00325D"/>
                </a:solidFill>
                <a:latin typeface="Calibri" panose="020F0502020204030204" charset="0"/>
                <a:ea typeface="宋体" panose="02010600030101010101" pitchFamily="2" charset="-122"/>
              </a:rPr>
              <a:t>·EARLY_STOP_EPOCH: 6</a:t>
            </a:r>
            <a:endParaRPr lang="en-US" altLang="en-US" b="0">
              <a:solidFill>
                <a:srgbClr val="00325D"/>
              </a:solidFill>
              <a:latin typeface="Calibri" panose="020F0502020204030204" charset="0"/>
              <a:ea typeface="宋体" panose="02010600030101010101" pitchFamily="2" charset="-122"/>
            </a:endParaRPr>
          </a:p>
        </p:txBody>
      </p:sp>
      <p:pic>
        <p:nvPicPr>
          <p:cNvPr id="6" name="图片 6"/>
          <p:cNvPicPr>
            <a:picLocks noChangeAspect="1"/>
          </p:cNvPicPr>
          <p:nvPr>
            <p:custDataLst>
              <p:tags r:id="rId4"/>
            </p:custDataLst>
          </p:nvPr>
        </p:nvPicPr>
        <p:blipFill>
          <a:blip r:embed="rId5"/>
          <a:stretch>
            <a:fillRect/>
          </a:stretch>
        </p:blipFill>
        <p:spPr>
          <a:xfrm>
            <a:off x="6072505" y="2286000"/>
            <a:ext cx="5926455" cy="25120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12" name="文本框 11"/>
          <p:cNvSpPr txBox="1"/>
          <p:nvPr/>
        </p:nvSpPr>
        <p:spPr>
          <a:xfrm>
            <a:off x="1959302" y="676604"/>
            <a:ext cx="6143625" cy="521970"/>
          </a:xfrm>
          <a:prstGeom prst="rect">
            <a:avLst/>
          </a:prstGeom>
          <a:noFill/>
        </p:spPr>
        <p:txBody>
          <a:bodyPr wrap="none" rtlCol="0">
            <a:spAutoFit/>
          </a:bodyPr>
          <a:lstStyle/>
          <a:p>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PART3.</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构建网络、训练、测试、推理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sp>
        <p:nvSpPr>
          <p:cNvPr id="55" name="五边形 54"/>
          <p:cNvSpPr/>
          <p:nvPr>
            <p:custDataLst>
              <p:tags r:id="rId3"/>
            </p:custDataLst>
          </p:nvPr>
        </p:nvSpPr>
        <p:spPr>
          <a:xfrm>
            <a:off x="992505" y="143573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测试</a:t>
            </a:r>
            <a:endParaRPr lang="zh-CN" altLang="en-US"/>
          </a:p>
        </p:txBody>
      </p:sp>
      <p:sp>
        <p:nvSpPr>
          <p:cNvPr id="100" name="文本框 99"/>
          <p:cNvSpPr txBox="1"/>
          <p:nvPr/>
        </p:nvSpPr>
        <p:spPr>
          <a:xfrm>
            <a:off x="723265" y="2286000"/>
            <a:ext cx="5080000" cy="922020"/>
          </a:xfrm>
          <a:prstGeom prst="rect">
            <a:avLst/>
          </a:prstGeom>
          <a:noFill/>
          <a:ln w="9525">
            <a:noFill/>
          </a:ln>
        </p:spPr>
        <p:txBody>
          <a:bodyPr>
            <a:spAutoFit/>
          </a:bodyPr>
          <a:p>
            <a:pPr indent="266700"/>
            <a:r>
              <a:rPr b="0">
                <a:solidFill>
                  <a:srgbClr val="00325D"/>
                </a:solidFill>
                <a:latin typeface="Calibri" panose="020F0502020204030204" charset="0"/>
                <a:ea typeface="宋体" panose="02010600030101010101" pitchFamily="2" charset="-122"/>
              </a:rPr>
              <a:t>训练完成后，生成模型，我们需要验证生成的模型在未使用过的数据集上的准确性，这里采用的数据集是20221231-20231231的数据</a:t>
            </a:r>
            <a:endParaRPr b="0">
              <a:solidFill>
                <a:srgbClr val="00325D"/>
              </a:solidFill>
              <a:latin typeface="Calibri" panose="020F0502020204030204" charset="0"/>
              <a:ea typeface="宋体" panose="02010600030101010101" pitchFamily="2" charset="-122"/>
            </a:endParaRPr>
          </a:p>
        </p:txBody>
      </p:sp>
      <p:pic>
        <p:nvPicPr>
          <p:cNvPr id="24" name="图片 11"/>
          <p:cNvPicPr>
            <a:picLocks noChangeAspect="1"/>
          </p:cNvPicPr>
          <p:nvPr>
            <p:custDataLst>
              <p:tags r:id="rId4"/>
            </p:custDataLst>
          </p:nvPr>
        </p:nvPicPr>
        <p:blipFill>
          <a:blip r:embed="rId5"/>
          <a:stretch>
            <a:fillRect/>
          </a:stretch>
        </p:blipFill>
        <p:spPr>
          <a:xfrm>
            <a:off x="723265" y="3444240"/>
            <a:ext cx="5010150" cy="1746250"/>
          </a:xfrm>
          <a:prstGeom prst="rect">
            <a:avLst/>
          </a:prstGeom>
          <a:noFill/>
          <a:ln>
            <a:noFill/>
          </a:ln>
        </p:spPr>
      </p:pic>
      <p:pic>
        <p:nvPicPr>
          <p:cNvPr id="2" name="图片 3"/>
          <p:cNvPicPr>
            <a:picLocks noChangeAspect="1"/>
          </p:cNvPicPr>
          <p:nvPr>
            <p:custDataLst>
              <p:tags r:id="rId6"/>
            </p:custDataLst>
          </p:nvPr>
        </p:nvPicPr>
        <p:blipFill>
          <a:blip r:embed="rId7"/>
          <a:stretch>
            <a:fillRect/>
          </a:stretch>
        </p:blipFill>
        <p:spPr>
          <a:xfrm>
            <a:off x="5733415" y="2286000"/>
            <a:ext cx="6186170" cy="27482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12" name="文本框 11"/>
          <p:cNvSpPr txBox="1"/>
          <p:nvPr/>
        </p:nvSpPr>
        <p:spPr>
          <a:xfrm>
            <a:off x="1959302" y="676604"/>
            <a:ext cx="6143625" cy="521970"/>
          </a:xfrm>
          <a:prstGeom prst="rect">
            <a:avLst/>
          </a:prstGeom>
          <a:noFill/>
        </p:spPr>
        <p:txBody>
          <a:bodyPr wrap="none" rtlCol="0">
            <a:spAutoFit/>
          </a:bodyPr>
          <a:lstStyle/>
          <a:p>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PART3.</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构建网络、训练、测试、推理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6520" y="451433"/>
            <a:ext cx="748392" cy="748392"/>
          </a:xfrm>
          <a:prstGeom prst="rect">
            <a:avLst/>
          </a:prstGeom>
        </p:spPr>
      </p:pic>
      <p:sp>
        <p:nvSpPr>
          <p:cNvPr id="55" name="五边形 54"/>
          <p:cNvSpPr/>
          <p:nvPr>
            <p:custDataLst>
              <p:tags r:id="rId3"/>
            </p:custDataLst>
          </p:nvPr>
        </p:nvSpPr>
        <p:spPr>
          <a:xfrm>
            <a:off x="992505" y="143573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推理</a:t>
            </a:r>
            <a:endParaRPr lang="zh-CN" altLang="en-US"/>
          </a:p>
        </p:txBody>
      </p:sp>
      <p:pic>
        <p:nvPicPr>
          <p:cNvPr id="10" name="图片 4"/>
          <p:cNvPicPr>
            <a:picLocks noChangeAspect="1"/>
          </p:cNvPicPr>
          <p:nvPr>
            <p:custDataLst>
              <p:tags r:id="rId4"/>
            </p:custDataLst>
          </p:nvPr>
        </p:nvPicPr>
        <p:blipFill>
          <a:blip r:embed="rId5"/>
          <a:srcRect l="2553"/>
          <a:stretch>
            <a:fillRect/>
          </a:stretch>
        </p:blipFill>
        <p:spPr>
          <a:xfrm>
            <a:off x="1696085" y="2199640"/>
            <a:ext cx="8948420" cy="2913380"/>
          </a:xfrm>
          <a:prstGeom prst="rect">
            <a:avLst/>
          </a:prstGeom>
          <a:noFill/>
          <a:ln>
            <a:noFill/>
          </a:ln>
        </p:spPr>
      </p:pic>
      <p:sp>
        <p:nvSpPr>
          <p:cNvPr id="3" name="文本框 2"/>
          <p:cNvSpPr txBox="1"/>
          <p:nvPr/>
        </p:nvSpPr>
        <p:spPr>
          <a:xfrm>
            <a:off x="3879850" y="5262880"/>
            <a:ext cx="5080000" cy="645160"/>
          </a:xfrm>
          <a:prstGeom prst="rect">
            <a:avLst/>
          </a:prstGeom>
          <a:noFill/>
          <a:ln w="9525">
            <a:noFill/>
          </a:ln>
        </p:spPr>
        <p:txBody>
          <a:bodyPr>
            <a:spAutoFit/>
          </a:bodyPr>
          <a:p>
            <a:pPr indent="0"/>
            <a:r>
              <a:rPr lang="zh-CN" b="0">
                <a:solidFill>
                  <a:srgbClr val="00325D"/>
                </a:solidFill>
                <a:latin typeface="Segoe UI" panose="020B0502040204020203" charset="0"/>
                <a:ea typeface="宋体" panose="02010600030101010101" pitchFamily="2" charset="-122"/>
              </a:rPr>
              <a:t>可见</a:t>
            </a:r>
            <a:r>
              <a:rPr lang="en-US" b="1">
                <a:solidFill>
                  <a:srgbClr val="00325D"/>
                </a:solidFill>
                <a:latin typeface="Segoe UI" panose="020B0502040204020203" charset="0"/>
                <a:ea typeface="宋体" panose="02010600030101010101" pitchFamily="2" charset="-122"/>
              </a:rPr>
              <a:t>A2201.DCE</a:t>
            </a:r>
            <a:r>
              <a:rPr lang="zh-CN" b="1">
                <a:solidFill>
                  <a:srgbClr val="00325D"/>
                </a:solidFill>
                <a:latin typeface="Segoe UI" panose="020B0502040204020203" charset="0"/>
                <a:ea typeface="宋体" panose="02010600030101010101" pitchFamily="2" charset="-122"/>
              </a:rPr>
              <a:t>的</a:t>
            </a:r>
            <a:r>
              <a:rPr lang="en-US" b="1">
                <a:solidFill>
                  <a:srgbClr val="00325D"/>
                </a:solidFill>
                <a:latin typeface="Segoe UI" panose="020B0502040204020203" charset="0"/>
                <a:ea typeface="宋体" panose="02010600030101010101" pitchFamily="2" charset="-122"/>
              </a:rPr>
              <a:t>2022</a:t>
            </a:r>
            <a:r>
              <a:rPr lang="zh-CN" b="1">
                <a:solidFill>
                  <a:srgbClr val="00325D"/>
                </a:solidFill>
                <a:latin typeface="Segoe UI" panose="020B0502040204020203" charset="0"/>
                <a:ea typeface="宋体" panose="02010600030101010101" pitchFamily="2" charset="-122"/>
              </a:rPr>
              <a:t>年</a:t>
            </a:r>
            <a:r>
              <a:rPr lang="en-US" b="1">
                <a:solidFill>
                  <a:srgbClr val="00325D"/>
                </a:solidFill>
                <a:latin typeface="Segoe UI" panose="020B0502040204020203" charset="0"/>
                <a:ea typeface="宋体" panose="02010600030101010101" pitchFamily="2" charset="-122"/>
              </a:rPr>
              <a:t>1</a:t>
            </a:r>
            <a:r>
              <a:rPr lang="zh-CN" b="1">
                <a:solidFill>
                  <a:srgbClr val="00325D"/>
                </a:solidFill>
                <a:latin typeface="Segoe UI" panose="020B0502040204020203" charset="0"/>
                <a:ea typeface="宋体" panose="02010600030101010101" pitchFamily="2" charset="-122"/>
              </a:rPr>
              <a:t>月的后半个多月多呈现下跌趋势</a:t>
            </a:r>
            <a:endParaRPr lang="zh-CN" altLang="en-US" b="1">
              <a:solidFill>
                <a:srgbClr val="00325D"/>
              </a:solidFill>
              <a:latin typeface="Segoe UI" panose="020B0502040204020203"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p:nvPr/>
        </p:nvCxnSpPr>
        <p:spPr>
          <a:xfrm>
            <a:off x="2414270" y="6285865"/>
            <a:ext cx="1958975"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78115" y="6285865"/>
            <a:ext cx="1835150"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sp>
        <p:nvSpPr>
          <p:cNvPr id="32" name="菱形 31"/>
          <p:cNvSpPr/>
          <p:nvPr/>
        </p:nvSpPr>
        <p:spPr>
          <a:xfrm>
            <a:off x="439991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756983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descr="hamish-weir-Um7ZTJFS1_8-unsplash"/>
          <p:cNvPicPr>
            <a:picLocks noChangeAspect="1"/>
          </p:cNvPicPr>
          <p:nvPr/>
        </p:nvPicPr>
        <p:blipFill>
          <a:blip r:embed="rId1"/>
          <a:srcRect l="581" t="18682" r="565" b="39545"/>
          <a:stretch>
            <a:fillRect/>
          </a:stretch>
        </p:blipFill>
        <p:spPr>
          <a:xfrm>
            <a:off x="313690" y="2272665"/>
            <a:ext cx="11564620" cy="2748915"/>
          </a:xfrm>
          <a:custGeom>
            <a:avLst/>
            <a:gdLst/>
            <a:ahLst/>
            <a:cxnLst>
              <a:cxn ang="3">
                <a:pos x="hc" y="t"/>
              </a:cxn>
              <a:cxn ang="cd2">
                <a:pos x="l" y="vc"/>
              </a:cxn>
              <a:cxn ang="cd4">
                <a:pos x="hc" y="b"/>
              </a:cxn>
              <a:cxn ang="0">
                <a:pos x="r" y="vc"/>
              </a:cxn>
            </a:cxnLst>
            <a:rect l="l" t="t" r="r" b="b"/>
            <a:pathLst>
              <a:path w="18212" h="4329">
                <a:moveTo>
                  <a:pt x="0" y="0"/>
                </a:moveTo>
                <a:lnTo>
                  <a:pt x="18212" y="0"/>
                </a:lnTo>
                <a:lnTo>
                  <a:pt x="18212" y="4329"/>
                </a:lnTo>
                <a:lnTo>
                  <a:pt x="0" y="4329"/>
                </a:lnTo>
                <a:lnTo>
                  <a:pt x="0" y="0"/>
                </a:lnTo>
                <a:close/>
              </a:path>
            </a:pathLst>
          </a:custGeom>
        </p:spPr>
      </p:pic>
      <p:sp>
        <p:nvSpPr>
          <p:cNvPr id="35" name="矩形 34"/>
          <p:cNvSpPr/>
          <p:nvPr/>
        </p:nvSpPr>
        <p:spPr>
          <a:xfrm>
            <a:off x="314325" y="2272665"/>
            <a:ext cx="11564620" cy="2748915"/>
          </a:xfrm>
          <a:prstGeom prst="rect">
            <a:avLst/>
          </a:prstGeom>
          <a:solidFill>
            <a:srgbClr val="00325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3688715" y="2827020"/>
            <a:ext cx="4812030" cy="1938020"/>
          </a:xfrm>
          <a:prstGeom prst="rect">
            <a:avLst/>
          </a:prstGeom>
          <a:noFill/>
        </p:spPr>
        <p:txBody>
          <a:bodyPr wrap="square" rtlCol="0" anchor="t">
            <a:spAutoFit/>
          </a:bodyPr>
          <a:p>
            <a:r>
              <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sym typeface="+mn-ea"/>
              </a:rPr>
              <a:t>工作总结教训</a:t>
            </a:r>
            <a:endPar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endParaRPr>
          </a:p>
          <a:p>
            <a:r>
              <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rPr>
              <a:t>  </a:t>
            </a:r>
            <a:endPar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36" name="文本框 35"/>
          <p:cNvSpPr txBox="1"/>
          <p:nvPr/>
        </p:nvSpPr>
        <p:spPr>
          <a:xfrm>
            <a:off x="5400675" y="874395"/>
            <a:ext cx="1388110" cy="1322070"/>
          </a:xfrm>
          <a:prstGeom prst="rect">
            <a:avLst/>
          </a:prstGeom>
          <a:noFill/>
        </p:spPr>
        <p:txBody>
          <a:bodyPr wrap="none" rtlCol="0">
            <a:spAutoFit/>
          </a:bodyPr>
          <a:p>
            <a:r>
              <a:rPr lang="en-US" altLang="zh-CN" sz="8000">
                <a:solidFill>
                  <a:srgbClr val="00325D"/>
                </a:solidFill>
                <a:latin typeface="汉仪君黑-45简" panose="020B0604020202020204" charset="-122"/>
                <a:ea typeface="汉仪君黑-45简" panose="020B0604020202020204" charset="-122"/>
              </a:rPr>
              <a:t>03</a:t>
            </a:r>
            <a:endParaRPr lang="en-US" altLang="zh-CN" sz="8000">
              <a:solidFill>
                <a:srgbClr val="00325D"/>
              </a:solidFill>
              <a:latin typeface="汉仪君黑-45简" panose="020B0604020202020204" charset="-122"/>
              <a:ea typeface="汉仪君黑-45简" panose="020B0604020202020204" charset="-122"/>
            </a:endParaRPr>
          </a:p>
        </p:txBody>
      </p:sp>
      <p:sp>
        <p:nvSpPr>
          <p:cNvPr id="38" name="等腰三角形 37"/>
          <p:cNvSpPr/>
          <p:nvPr/>
        </p:nvSpPr>
        <p:spPr>
          <a:xfrm flipV="1">
            <a:off x="5491480" y="140335"/>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603" y="737235"/>
            <a:ext cx="2042795" cy="82994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sym typeface="+mn-ea"/>
              </a:rPr>
              <a:t>工作总结教训</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a:p>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343435383135323b333634393730313bd0c2bda8cec4b5b5"/>
          <p:cNvPicPr>
            <a:picLocks noChangeAspect="1"/>
          </p:cNvPicPr>
          <p:nvPr/>
        </p:nvPicPr>
        <p:blipFill>
          <a:blip r:embed="rId1"/>
          <a:stretch>
            <a:fillRect/>
          </a:stretch>
        </p:blipFill>
        <p:spPr>
          <a:xfrm>
            <a:off x="2390140" y="2438400"/>
            <a:ext cx="914400" cy="914400"/>
          </a:xfrm>
          <a:prstGeom prst="rect">
            <a:avLst/>
          </a:prstGeom>
        </p:spPr>
      </p:pic>
      <p:sp>
        <p:nvSpPr>
          <p:cNvPr id="14" name="文本框 13"/>
          <p:cNvSpPr txBox="1"/>
          <p:nvPr/>
        </p:nvSpPr>
        <p:spPr>
          <a:xfrm>
            <a:off x="1825943" y="3635375"/>
            <a:ext cx="2042795" cy="82994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sym typeface="+mn-ea"/>
              </a:rPr>
              <a:t>工作总结教训</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a:p>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20" name="文本框 19"/>
          <p:cNvSpPr txBox="1"/>
          <p:nvPr/>
        </p:nvSpPr>
        <p:spPr>
          <a:xfrm>
            <a:off x="4323080" y="1136015"/>
            <a:ext cx="7595870" cy="5487035"/>
          </a:xfrm>
          <a:prstGeom prst="rect">
            <a:avLst/>
          </a:prstGeom>
          <a:noFill/>
        </p:spPr>
        <p:txBody>
          <a:bodyPr wrap="square" rtlCol="0">
            <a:spAutoFit/>
          </a:bodyPr>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①数据量不够我们只用了2年的数据训练（实际也就只有251971条数据）</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√已做，训练集数据增加到了10万张图片</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②采样率过低，这里我的采样率是0.1，这导致用于训练的图片不多，后期可以继续加大</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√已做，采样率是0.1，训练集数据增加到了10万张图片</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③需要继续调参优化</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√已做，调整了LEARNING_RATE、WEIGHT_DECAY、EARLY_STOP_EPOCH三项参数</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④整个项目过程可能还需在疏漏的bug和不符合期货市场的问题，有待后期找到</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问题并且优化</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-&gt;待完善</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⑤生成图像只含有MA指标，如果再加些其他指标可能训练效果更好</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-&gt;待完善</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⑥过采样处理不平衡问题</a:t>
            </a:r>
            <a:r>
              <a:rPr lang="en-US" altLang="zh-CN">
                <a:solidFill>
                  <a:srgbClr val="00325D"/>
                </a:solidFill>
                <a:latin typeface="汉仪君黑-45简" panose="020B0604020202020204" charset="-122"/>
                <a:ea typeface="汉仪君黑-45简" panose="020B0604020202020204" charset="-122"/>
                <a:cs typeface="汉仪君黑-45简" panose="020B0604020202020204" charset="-122"/>
                <a:sym typeface="+mn-ea"/>
              </a:rPr>
              <a:t>    -</a:t>
            </a: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&gt;待完善</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14" grpId="1"/>
      <p:bldP spid="20" grpId="0"/>
      <p:bldP spid="2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603" y="737235"/>
            <a:ext cx="2042795" cy="82994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sym typeface="+mn-ea"/>
              </a:rPr>
              <a:t>工作总结教训</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a:p>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5074920" y="1720215"/>
            <a:ext cx="6964680" cy="4572000"/>
          </a:xfrm>
          <a:prstGeom prst="rect">
            <a:avLst/>
          </a:prstGeom>
          <a:noFill/>
        </p:spPr>
        <p:txBody>
          <a:bodyPr wrap="square" rtlCol="0">
            <a:noAutofit/>
          </a:bodyPr>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虽然准确度还未能提上去，但相信当准确率提高了后，我们给出当前20天的k线图，网络能返回未来的第5天相对于当天是涨还是跌，这是一件很有意义的事情。</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例如，当网络输出的是1，代表未来第5天相对于今天是涨的，那么我们今天可以买入，持仓5天或者更久再卖出，则很大可能会赚钱。</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a:p>
            <a:pPr algn="l">
              <a:lnSpc>
                <a:spcPct val="130000"/>
              </a:lnSpc>
              <a:spcBef>
                <a:spcPts val="0"/>
              </a:spcBef>
              <a:spcAft>
                <a:spcPts val="0"/>
              </a:spcAft>
            </a:pPr>
            <a:r>
              <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rPr>
              <a:t>另外，相对于之前用时序数据对未来的数据进行预测，我们这次用到图片信息预测，这也是很有意义的，仅仅只看时序信息会错过，他们之间的关联性，常见的炒股人一般也是分析k线图，而不是只看数据。</a:t>
            </a:r>
            <a:endParaRPr lang="zh-CN" altLang="en-US">
              <a:solidFill>
                <a:srgbClr val="00325D"/>
              </a:solidFill>
              <a:latin typeface="汉仪君黑-45简" panose="020B0604020202020204" charset="-122"/>
              <a:ea typeface="汉仪君黑-45简" panose="020B0604020202020204" charset="-122"/>
              <a:cs typeface="汉仪君黑-45简" panose="020B0604020202020204" charset="-122"/>
              <a:sym typeface="+mn-ea"/>
            </a:endParaRPr>
          </a:p>
        </p:txBody>
      </p:sp>
      <p:pic>
        <p:nvPicPr>
          <p:cNvPr id="2" name="图片 10"/>
          <p:cNvPicPr>
            <a:picLocks noChangeAspect="1"/>
          </p:cNvPicPr>
          <p:nvPr>
            <p:custDataLst>
              <p:tags r:id="rId1"/>
            </p:custDataLst>
          </p:nvPr>
        </p:nvPicPr>
        <p:blipFill>
          <a:blip r:embed="rId2"/>
          <a:stretch>
            <a:fillRect/>
          </a:stretch>
        </p:blipFill>
        <p:spPr>
          <a:xfrm>
            <a:off x="78740" y="892810"/>
            <a:ext cx="4946650" cy="5702935"/>
          </a:xfrm>
          <a:prstGeom prst="rect">
            <a:avLst/>
          </a:prstGeom>
          <a:noFill/>
          <a:ln>
            <a:noFill/>
          </a:ln>
        </p:spPr>
      </p:pic>
      <p:sp>
        <p:nvSpPr>
          <p:cNvPr id="3" name="下箭头 2"/>
          <p:cNvSpPr/>
          <p:nvPr/>
        </p:nvSpPr>
        <p:spPr>
          <a:xfrm>
            <a:off x="470535" y="1936115"/>
            <a:ext cx="175895" cy="2381885"/>
          </a:xfrm>
          <a:prstGeom prst="downArrow">
            <a:avLst/>
          </a:prstGeom>
          <a:solidFill>
            <a:srgbClr val="00325D"/>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674370" y="5800725"/>
            <a:ext cx="3743960" cy="645160"/>
          </a:xfrm>
          <a:prstGeom prst="rect">
            <a:avLst/>
          </a:prstGeom>
          <a:noFill/>
        </p:spPr>
        <p:txBody>
          <a:bodyPr wrap="square" rtlCol="0">
            <a:spAutoFit/>
          </a:bodyPr>
          <a:p>
            <a:r>
              <a:rPr lang="zh-CN" altLang="en-US">
                <a:solidFill>
                  <a:srgbClr val="00325D"/>
                </a:solidFill>
              </a:rPr>
              <a:t>预测为</a:t>
            </a:r>
            <a:r>
              <a:rPr lang="en-US" altLang="zh-CN">
                <a:solidFill>
                  <a:srgbClr val="00325D"/>
                </a:solidFill>
              </a:rPr>
              <a:t>0</a:t>
            </a:r>
            <a:r>
              <a:rPr lang="zh-CN" altLang="en-US">
                <a:solidFill>
                  <a:srgbClr val="00325D"/>
                </a:solidFill>
              </a:rPr>
              <a:t>，显示五天后跌，</a:t>
            </a:r>
            <a:r>
              <a:rPr lang="en-US" altLang="zh-CN">
                <a:solidFill>
                  <a:srgbClr val="00325D"/>
                </a:solidFill>
              </a:rPr>
              <a:t>0218</a:t>
            </a:r>
            <a:r>
              <a:rPr lang="zh-CN" altLang="en-US">
                <a:solidFill>
                  <a:srgbClr val="00325D"/>
                </a:solidFill>
              </a:rPr>
              <a:t>这天收盘价相对于</a:t>
            </a:r>
            <a:r>
              <a:rPr lang="en-US" altLang="zh-CN">
                <a:solidFill>
                  <a:srgbClr val="00325D"/>
                </a:solidFill>
              </a:rPr>
              <a:t>0211</a:t>
            </a:r>
            <a:r>
              <a:rPr lang="zh-CN" altLang="en-US">
                <a:solidFill>
                  <a:srgbClr val="00325D"/>
                </a:solidFill>
              </a:rPr>
              <a:t>这天真的跌了！</a:t>
            </a:r>
            <a:endParaRPr lang="zh-CN" altLang="en-US">
              <a:solidFill>
                <a:srgbClr val="00325D"/>
              </a:solidFill>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flipV="1">
            <a:off x="3180398" y="159385"/>
            <a:ext cx="5831205" cy="2090420"/>
          </a:xfrm>
          <a:prstGeom prst="triangle">
            <a:avLst>
              <a:gd name="adj" fmla="val 50168"/>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060825" y="2404110"/>
            <a:ext cx="3840480" cy="1198880"/>
          </a:xfrm>
          <a:prstGeom prst="rect">
            <a:avLst/>
          </a:prstGeom>
          <a:noFill/>
        </p:spPr>
        <p:txBody>
          <a:bodyPr wrap="none" rtlCol="0">
            <a:spAutoFit/>
          </a:bodyPr>
          <a:p>
            <a:r>
              <a:rPr lang="zh-CN" altLang="en-US" sz="7200">
                <a:solidFill>
                  <a:srgbClr val="00325D"/>
                </a:solidFill>
                <a:effectLst/>
                <a:latin typeface="汉仪旗黑-55简" panose="00020600040101010101" charset="-128"/>
                <a:ea typeface="汉仪旗黑-55简" panose="00020600040101010101" charset="-128"/>
              </a:rPr>
              <a:t>谢谢观看</a:t>
            </a:r>
            <a:endParaRPr lang="zh-CN" altLang="en-US" sz="7200">
              <a:solidFill>
                <a:srgbClr val="00325D"/>
              </a:solidFill>
              <a:effectLst/>
              <a:latin typeface="汉仪旗黑-55简" panose="00020600040101010101" charset="-128"/>
              <a:ea typeface="汉仪旗黑-55简" panose="00020600040101010101" charset="-128"/>
            </a:endParaRPr>
          </a:p>
        </p:txBody>
      </p:sp>
      <p:cxnSp>
        <p:nvCxnSpPr>
          <p:cNvPr id="20" name="直接连接符 19"/>
          <p:cNvCxnSpPr/>
          <p:nvPr/>
        </p:nvCxnSpPr>
        <p:spPr>
          <a:xfrm>
            <a:off x="3119120" y="4058920"/>
            <a:ext cx="913130" cy="0"/>
          </a:xfrm>
          <a:prstGeom prst="line">
            <a:avLst/>
          </a:prstGeom>
          <a:ln>
            <a:solidFill>
              <a:srgbClr val="00325D"/>
            </a:solidFill>
          </a:ln>
        </p:spPr>
        <p:style>
          <a:lnRef idx="1">
            <a:schemeClr val="accent1"/>
          </a:lnRef>
          <a:fillRef idx="0">
            <a:schemeClr val="accent1"/>
          </a:fillRef>
          <a:effectRef idx="0">
            <a:schemeClr val="accent1"/>
          </a:effectRef>
          <a:fontRef idx="minor">
            <a:schemeClr val="tx1"/>
          </a:fontRef>
        </p:style>
      </p:cxnSp>
      <p:sp>
        <p:nvSpPr>
          <p:cNvPr id="21" name="菱形 20"/>
          <p:cNvSpPr/>
          <p:nvPr/>
        </p:nvSpPr>
        <p:spPr>
          <a:xfrm>
            <a:off x="4060825" y="396303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菱形 21"/>
          <p:cNvSpPr/>
          <p:nvPr/>
        </p:nvSpPr>
        <p:spPr>
          <a:xfrm>
            <a:off x="7939405" y="396303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p:nvPr/>
        </p:nvCxnSpPr>
        <p:spPr>
          <a:xfrm>
            <a:off x="8177530" y="4058920"/>
            <a:ext cx="942975" cy="0"/>
          </a:xfrm>
          <a:prstGeom prst="line">
            <a:avLst/>
          </a:prstGeom>
          <a:ln>
            <a:solidFill>
              <a:srgbClr val="00325D"/>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772660" y="5303520"/>
            <a:ext cx="868680" cy="368300"/>
          </a:xfrm>
          <a:prstGeom prst="rect">
            <a:avLst/>
          </a:prstGeom>
          <a:noFill/>
        </p:spPr>
        <p:txBody>
          <a:bodyPr wrap="none" rtlCol="0">
            <a:spAutoFit/>
          </a:bodyPr>
          <a:p>
            <a:r>
              <a:rPr lang="zh-CN" altLang="en-US">
                <a:solidFill>
                  <a:schemeClr val="bg1"/>
                </a:solidFill>
                <a:latin typeface="汉仪旗黑-55简" panose="00020600040101010101" charset="-128"/>
                <a:ea typeface="汉仪旗黑-55简" panose="00020600040101010101" charset="-128"/>
              </a:rPr>
              <a:t>稻小壳</a:t>
            </a:r>
            <a:endParaRPr lang="zh-CN" altLang="en-US">
              <a:solidFill>
                <a:schemeClr val="bg1"/>
              </a:solidFill>
              <a:latin typeface="汉仪旗黑-55简" panose="00020600040101010101" charset="-128"/>
              <a:ea typeface="汉仪旗黑-55简" panose="00020600040101010101" charset="-128"/>
            </a:endParaRPr>
          </a:p>
        </p:txBody>
      </p:sp>
      <p:sp>
        <p:nvSpPr>
          <p:cNvPr id="42" name="文本框 41"/>
          <p:cNvSpPr txBox="1"/>
          <p:nvPr/>
        </p:nvSpPr>
        <p:spPr>
          <a:xfrm>
            <a:off x="6462395" y="5306060"/>
            <a:ext cx="722630" cy="368300"/>
          </a:xfrm>
          <a:prstGeom prst="rect">
            <a:avLst/>
          </a:prstGeom>
          <a:noFill/>
        </p:spPr>
        <p:txBody>
          <a:bodyPr wrap="none" rtlCol="0">
            <a:spAutoFit/>
          </a:bodyPr>
          <a:p>
            <a:r>
              <a:rPr lang="en-US" altLang="zh-CN">
                <a:solidFill>
                  <a:schemeClr val="bg1"/>
                </a:solidFill>
                <a:latin typeface="汉仪旗黑-55简" panose="00020600040101010101" charset="-128"/>
                <a:ea typeface="汉仪旗黑-55简" panose="00020600040101010101" charset="-128"/>
              </a:rPr>
              <a:t>20XX</a:t>
            </a:r>
            <a:endParaRPr lang="en-US" altLang="zh-CN">
              <a:solidFill>
                <a:schemeClr val="bg1"/>
              </a:solidFill>
              <a:latin typeface="汉仪旗黑-55简" panose="00020600040101010101" charset="-128"/>
              <a:ea typeface="汉仪旗黑-55简" panose="00020600040101010101" charset="-128"/>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等腰三角形 3"/>
          <p:cNvSpPr/>
          <p:nvPr/>
        </p:nvSpPr>
        <p:spPr>
          <a:xfrm flipV="1">
            <a:off x="3180398" y="159385"/>
            <a:ext cx="5831205" cy="2090420"/>
          </a:xfrm>
          <a:prstGeom prst="triangle">
            <a:avLst>
              <a:gd name="adj" fmla="val 50168"/>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5172075" y="989330"/>
            <a:ext cx="1848485" cy="460375"/>
          </a:xfrm>
          <a:prstGeom prst="rect">
            <a:avLst/>
          </a:prstGeom>
          <a:noFill/>
        </p:spPr>
        <p:txBody>
          <a:bodyPr wrap="square" rtlCol="0">
            <a:spAutoFit/>
          </a:bodyPr>
          <a:p>
            <a:pPr indent="0" algn="dist">
              <a:buNone/>
            </a:pPr>
            <a:r>
              <a:rPr lang="en-US" altLang="zh-CN" sz="2400">
                <a:solidFill>
                  <a:schemeClr val="bg1"/>
                </a:solidFill>
                <a:latin typeface="汉仪君黑-45简" panose="020B0604020202020204" charset="-122"/>
                <a:ea typeface="汉仪君黑-45简" panose="020B0604020202020204" charset="-122"/>
                <a:sym typeface="+mn-ea"/>
              </a:rPr>
              <a:t>CONTENTS </a:t>
            </a:r>
            <a:endParaRPr lang="en-US" altLang="zh-CN" sz="2400">
              <a:solidFill>
                <a:schemeClr val="bg1"/>
              </a:solidFill>
              <a:latin typeface="汉仪君黑-45简" panose="020B0604020202020204" charset="-122"/>
              <a:ea typeface="汉仪君黑-45简" panose="020B0604020202020204" charset="-122"/>
              <a:sym typeface="+mn-ea"/>
            </a:endParaRPr>
          </a:p>
        </p:txBody>
      </p:sp>
      <p:sp>
        <p:nvSpPr>
          <p:cNvPr id="2" name="文本框 1"/>
          <p:cNvSpPr txBox="1"/>
          <p:nvPr/>
        </p:nvSpPr>
        <p:spPr>
          <a:xfrm>
            <a:off x="5318760" y="159385"/>
            <a:ext cx="1402080" cy="829945"/>
          </a:xfrm>
          <a:prstGeom prst="rect">
            <a:avLst/>
          </a:prstGeom>
          <a:noFill/>
        </p:spPr>
        <p:txBody>
          <a:bodyPr wrap="none" rtlCol="0">
            <a:spAutoFit/>
          </a:bodyPr>
          <a:p>
            <a:r>
              <a:rPr lang="zh-CN" altLang="en-US" sz="4800">
                <a:solidFill>
                  <a:schemeClr val="bg1"/>
                </a:solidFill>
                <a:latin typeface="汉仪旗黑-55简" panose="00020600040101010101" charset="-128"/>
                <a:ea typeface="汉仪旗黑-55简" panose="00020600040101010101" charset="-128"/>
              </a:rPr>
              <a:t>目录</a:t>
            </a:r>
            <a:endParaRPr lang="zh-CN" altLang="en-US" sz="4800">
              <a:solidFill>
                <a:schemeClr val="bg1"/>
              </a:solidFill>
              <a:latin typeface="汉仪旗黑-55简" panose="00020600040101010101" charset="-128"/>
              <a:ea typeface="汉仪旗黑-55简" panose="00020600040101010101" charset="-128"/>
            </a:endParaRPr>
          </a:p>
        </p:txBody>
      </p:sp>
      <p:sp>
        <p:nvSpPr>
          <p:cNvPr id="3" name="矩形 2"/>
          <p:cNvSpPr/>
          <p:nvPr>
            <p:custDataLst>
              <p:tags r:id="rId1"/>
            </p:custDataLst>
          </p:nvPr>
        </p:nvSpPr>
        <p:spPr>
          <a:xfrm>
            <a:off x="2208530" y="3578970"/>
            <a:ext cx="2397615" cy="570014"/>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custDataLst>
              <p:tags r:id="rId2"/>
            </p:custDataLst>
          </p:nvPr>
        </p:nvSpPr>
        <p:spPr>
          <a:xfrm>
            <a:off x="4935317" y="3578970"/>
            <a:ext cx="2397615" cy="570014"/>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3"/>
            </p:custDataLst>
          </p:nvPr>
        </p:nvSpPr>
        <p:spPr>
          <a:xfrm>
            <a:off x="7652572" y="3578970"/>
            <a:ext cx="2397615" cy="570014"/>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2997780" y="2708381"/>
            <a:ext cx="818481" cy="768350"/>
          </a:xfrm>
          <a:prstGeom prst="rect">
            <a:avLst/>
          </a:prstGeom>
          <a:noFill/>
        </p:spPr>
        <p:txBody>
          <a:bodyPr wrap="square" rtlCol="0">
            <a:spAutoFit/>
          </a:bodyPr>
          <a:p>
            <a:r>
              <a:rPr lang="en-US" altLang="zh-CN" sz="4400">
                <a:solidFill>
                  <a:srgbClr val="00325D"/>
                </a:solidFill>
                <a:latin typeface="汉仪旗黑-55简" panose="00020600040101010101" charset="-128"/>
                <a:ea typeface="汉仪旗黑-55简" panose="00020600040101010101" charset="-128"/>
              </a:rPr>
              <a:t>01</a:t>
            </a:r>
            <a:endParaRPr lang="en-US" altLang="zh-CN" sz="4400">
              <a:solidFill>
                <a:srgbClr val="00325D"/>
              </a:solidFill>
              <a:latin typeface="汉仪旗黑-55简" panose="00020600040101010101" charset="-128"/>
              <a:ea typeface="汉仪旗黑-55简" panose="00020600040101010101" charset="-128"/>
            </a:endParaRPr>
          </a:p>
        </p:txBody>
      </p:sp>
      <p:sp>
        <p:nvSpPr>
          <p:cNvPr id="10" name="文本框 9"/>
          <p:cNvSpPr txBox="1"/>
          <p:nvPr>
            <p:custDataLst>
              <p:tags r:id="rId5"/>
            </p:custDataLst>
          </p:nvPr>
        </p:nvSpPr>
        <p:spPr>
          <a:xfrm>
            <a:off x="2389003" y="3651414"/>
            <a:ext cx="2037306" cy="460375"/>
          </a:xfrm>
          <a:prstGeom prst="rect">
            <a:avLst/>
          </a:prstGeom>
          <a:noFill/>
        </p:spPr>
        <p:txBody>
          <a:bodyPr wrap="square" rtlCol="0" anchor="t">
            <a:spAutoFit/>
          </a:bodyPr>
          <a:p>
            <a:r>
              <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rPr>
              <a:t>工作内容概述  </a:t>
            </a:r>
            <a:endPar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12" name="文本框 11"/>
          <p:cNvSpPr txBox="1"/>
          <p:nvPr>
            <p:custDataLst>
              <p:tags r:id="rId6"/>
            </p:custDataLst>
          </p:nvPr>
        </p:nvSpPr>
        <p:spPr>
          <a:xfrm>
            <a:off x="5696606" y="2708381"/>
            <a:ext cx="818481" cy="768350"/>
          </a:xfrm>
          <a:prstGeom prst="rect">
            <a:avLst/>
          </a:prstGeom>
          <a:noFill/>
        </p:spPr>
        <p:txBody>
          <a:bodyPr wrap="square" rtlCol="0">
            <a:spAutoFit/>
          </a:bodyPr>
          <a:p>
            <a:r>
              <a:rPr lang="en-US" altLang="zh-CN" sz="4400">
                <a:solidFill>
                  <a:srgbClr val="00325D"/>
                </a:solidFill>
                <a:latin typeface="汉仪旗黑-55简" panose="00020600040101010101" charset="-128"/>
                <a:ea typeface="汉仪旗黑-55简" panose="00020600040101010101" charset="-128"/>
              </a:rPr>
              <a:t>02</a:t>
            </a:r>
            <a:endParaRPr lang="en-US" altLang="zh-CN" sz="4400">
              <a:solidFill>
                <a:srgbClr val="00325D"/>
              </a:solidFill>
              <a:latin typeface="汉仪旗黑-55简" panose="00020600040101010101" charset="-128"/>
              <a:ea typeface="汉仪旗黑-55简" panose="00020600040101010101" charset="-128"/>
            </a:endParaRPr>
          </a:p>
        </p:txBody>
      </p:sp>
      <p:sp>
        <p:nvSpPr>
          <p:cNvPr id="13" name="文本框 12"/>
          <p:cNvSpPr txBox="1"/>
          <p:nvPr>
            <p:custDataLst>
              <p:tags r:id="rId7"/>
            </p:custDataLst>
          </p:nvPr>
        </p:nvSpPr>
        <p:spPr>
          <a:xfrm>
            <a:off x="5138666" y="3651414"/>
            <a:ext cx="2037306" cy="460375"/>
          </a:xfrm>
          <a:prstGeom prst="rect">
            <a:avLst/>
          </a:prstGeom>
          <a:noFill/>
        </p:spPr>
        <p:txBody>
          <a:bodyPr wrap="square" rtlCol="0" anchor="t">
            <a:spAutoFit/>
          </a:bodyPr>
          <a:p>
            <a:r>
              <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rPr>
              <a:t>项目完成进度  </a:t>
            </a:r>
            <a:endPar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15" name="文本框 14"/>
          <p:cNvSpPr txBox="1"/>
          <p:nvPr>
            <p:custDataLst>
              <p:tags r:id="rId8"/>
            </p:custDataLst>
          </p:nvPr>
        </p:nvSpPr>
        <p:spPr>
          <a:xfrm>
            <a:off x="8395433" y="2708381"/>
            <a:ext cx="818481" cy="768350"/>
          </a:xfrm>
          <a:prstGeom prst="rect">
            <a:avLst/>
          </a:prstGeom>
          <a:noFill/>
        </p:spPr>
        <p:txBody>
          <a:bodyPr wrap="square" rtlCol="0">
            <a:spAutoFit/>
          </a:bodyPr>
          <a:p>
            <a:r>
              <a:rPr lang="en-US" altLang="zh-CN" sz="4400">
                <a:solidFill>
                  <a:srgbClr val="00325D"/>
                </a:solidFill>
                <a:latin typeface="汉仪旗黑-55简" panose="00020600040101010101" charset="-128"/>
                <a:ea typeface="汉仪旗黑-55简" panose="00020600040101010101" charset="-128"/>
              </a:rPr>
              <a:t>03</a:t>
            </a:r>
            <a:endParaRPr lang="en-US" altLang="zh-CN" sz="4400">
              <a:solidFill>
                <a:srgbClr val="00325D"/>
              </a:solidFill>
              <a:latin typeface="汉仪旗黑-55简" panose="00020600040101010101" charset="-128"/>
              <a:ea typeface="汉仪旗黑-55简" panose="00020600040101010101" charset="-128"/>
            </a:endParaRPr>
          </a:p>
        </p:txBody>
      </p:sp>
      <p:sp>
        <p:nvSpPr>
          <p:cNvPr id="24" name="文本框 23"/>
          <p:cNvSpPr txBox="1"/>
          <p:nvPr>
            <p:custDataLst>
              <p:tags r:id="rId9"/>
            </p:custDataLst>
          </p:nvPr>
        </p:nvSpPr>
        <p:spPr>
          <a:xfrm>
            <a:off x="7843848" y="3633620"/>
            <a:ext cx="2037306" cy="460375"/>
          </a:xfrm>
          <a:prstGeom prst="rect">
            <a:avLst/>
          </a:prstGeom>
          <a:noFill/>
        </p:spPr>
        <p:txBody>
          <a:bodyPr wrap="square" rtlCol="0" anchor="t">
            <a:spAutoFit/>
          </a:bodyPr>
          <a:p>
            <a:r>
              <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rPr>
              <a:t>工作总结教训</a:t>
            </a:r>
            <a:endParaRPr lang="zh-CN" altLang="en-US" sz="2400">
              <a:solidFill>
                <a:schemeClr val="bg1"/>
              </a:solidFill>
              <a:latin typeface="汉仪旗黑-55简" panose="00020600040101010101" charset="-128"/>
              <a:ea typeface="汉仪旗黑-55简" panose="00020600040101010101" charset="-128"/>
              <a:cs typeface="汉仪旗黑-55简" panose="00020600040101010101" charset="-128"/>
            </a:endParaRPr>
          </a:p>
        </p:txBody>
      </p:sp>
      <p:cxnSp>
        <p:nvCxnSpPr>
          <p:cNvPr id="29" name="直接连接符 28"/>
          <p:cNvCxnSpPr/>
          <p:nvPr/>
        </p:nvCxnSpPr>
        <p:spPr>
          <a:xfrm>
            <a:off x="2414270" y="6285865"/>
            <a:ext cx="1958975"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78115" y="6285865"/>
            <a:ext cx="1835150"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sp>
        <p:nvSpPr>
          <p:cNvPr id="32" name="菱形 31"/>
          <p:cNvSpPr/>
          <p:nvPr/>
        </p:nvSpPr>
        <p:spPr>
          <a:xfrm>
            <a:off x="439991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756983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P spid="24" grpId="0"/>
      <p:bldP spid="2" grpId="1"/>
      <p:bldP spid="10" grpId="1"/>
      <p:bldP spid="13" grpId="1"/>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p:nvPr/>
        </p:nvCxnSpPr>
        <p:spPr>
          <a:xfrm>
            <a:off x="2414270" y="6285865"/>
            <a:ext cx="1958975"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78115" y="6285865"/>
            <a:ext cx="1835150"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sp>
        <p:nvSpPr>
          <p:cNvPr id="32" name="菱形 31"/>
          <p:cNvSpPr/>
          <p:nvPr/>
        </p:nvSpPr>
        <p:spPr>
          <a:xfrm>
            <a:off x="439991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756983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descr="hamish-weir-Um7ZTJFS1_8-unsplash"/>
          <p:cNvPicPr>
            <a:picLocks noChangeAspect="1"/>
          </p:cNvPicPr>
          <p:nvPr/>
        </p:nvPicPr>
        <p:blipFill>
          <a:blip r:embed="rId1"/>
          <a:srcRect l="581" t="18682" r="565" b="39545"/>
          <a:stretch>
            <a:fillRect/>
          </a:stretch>
        </p:blipFill>
        <p:spPr>
          <a:xfrm>
            <a:off x="313690" y="2272665"/>
            <a:ext cx="11564620" cy="2748915"/>
          </a:xfrm>
          <a:custGeom>
            <a:avLst/>
            <a:gdLst/>
            <a:ahLst/>
            <a:cxnLst>
              <a:cxn ang="3">
                <a:pos x="hc" y="t"/>
              </a:cxn>
              <a:cxn ang="cd2">
                <a:pos x="l" y="vc"/>
              </a:cxn>
              <a:cxn ang="cd4">
                <a:pos x="hc" y="b"/>
              </a:cxn>
              <a:cxn ang="0">
                <a:pos x="r" y="vc"/>
              </a:cxn>
            </a:cxnLst>
            <a:rect l="l" t="t" r="r" b="b"/>
            <a:pathLst>
              <a:path w="18212" h="4329">
                <a:moveTo>
                  <a:pt x="0" y="0"/>
                </a:moveTo>
                <a:lnTo>
                  <a:pt x="18212" y="0"/>
                </a:lnTo>
                <a:lnTo>
                  <a:pt x="18212" y="4329"/>
                </a:lnTo>
                <a:lnTo>
                  <a:pt x="0" y="4329"/>
                </a:lnTo>
                <a:lnTo>
                  <a:pt x="0" y="0"/>
                </a:lnTo>
                <a:close/>
              </a:path>
            </a:pathLst>
          </a:custGeom>
        </p:spPr>
      </p:pic>
      <p:sp>
        <p:nvSpPr>
          <p:cNvPr id="35" name="矩形 34"/>
          <p:cNvSpPr/>
          <p:nvPr/>
        </p:nvSpPr>
        <p:spPr>
          <a:xfrm>
            <a:off x="314325" y="2272665"/>
            <a:ext cx="11564620" cy="2748915"/>
          </a:xfrm>
          <a:prstGeom prst="rect">
            <a:avLst/>
          </a:prstGeom>
          <a:solidFill>
            <a:srgbClr val="00325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3688715" y="2827020"/>
            <a:ext cx="4812030" cy="1014730"/>
          </a:xfrm>
          <a:prstGeom prst="rect">
            <a:avLst/>
          </a:prstGeom>
          <a:noFill/>
        </p:spPr>
        <p:txBody>
          <a:bodyPr wrap="square" rtlCol="0" anchor="t">
            <a:spAutoFit/>
          </a:bodyPr>
          <a:p>
            <a:r>
              <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rPr>
              <a:t>工作内容概述  </a:t>
            </a:r>
            <a:endPar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36" name="文本框 35"/>
          <p:cNvSpPr txBox="1"/>
          <p:nvPr/>
        </p:nvSpPr>
        <p:spPr>
          <a:xfrm>
            <a:off x="5401945" y="874395"/>
            <a:ext cx="1388110" cy="1322070"/>
          </a:xfrm>
          <a:prstGeom prst="rect">
            <a:avLst/>
          </a:prstGeom>
          <a:noFill/>
        </p:spPr>
        <p:txBody>
          <a:bodyPr wrap="none" rtlCol="0">
            <a:spAutoFit/>
          </a:bodyPr>
          <a:p>
            <a:r>
              <a:rPr lang="en-US" altLang="zh-CN" sz="8000">
                <a:solidFill>
                  <a:srgbClr val="00325D"/>
                </a:solidFill>
                <a:latin typeface="汉仪君黑-45简" panose="020B0604020202020204" charset="-122"/>
                <a:ea typeface="汉仪君黑-45简" panose="020B0604020202020204" charset="-122"/>
              </a:rPr>
              <a:t>01</a:t>
            </a:r>
            <a:endParaRPr lang="en-US" altLang="zh-CN" sz="8000">
              <a:solidFill>
                <a:srgbClr val="00325D"/>
              </a:solidFill>
              <a:latin typeface="汉仪君黑-45简" panose="020B0604020202020204" charset="-122"/>
              <a:ea typeface="汉仪君黑-45简" panose="020B0604020202020204" charset="-122"/>
            </a:endParaRPr>
          </a:p>
        </p:txBody>
      </p:sp>
      <p:sp>
        <p:nvSpPr>
          <p:cNvPr id="38" name="等腰三角形 37"/>
          <p:cNvSpPr/>
          <p:nvPr/>
        </p:nvSpPr>
        <p:spPr>
          <a:xfrm flipV="1">
            <a:off x="5491480" y="140335"/>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603" y="737235"/>
            <a:ext cx="2042795" cy="46037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rPr>
              <a:t>工作内容概述  </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a:off x="4071303" y="2156460"/>
            <a:ext cx="2042795" cy="46037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rPr>
              <a:t>工作内容概述  </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41" name="文本框 40"/>
          <p:cNvSpPr txBox="1"/>
          <p:nvPr/>
        </p:nvSpPr>
        <p:spPr>
          <a:xfrm>
            <a:off x="4071620" y="2597785"/>
            <a:ext cx="4983480" cy="3328670"/>
          </a:xfrm>
          <a:prstGeom prst="rect">
            <a:avLst/>
          </a:prstGeom>
          <a:noFill/>
        </p:spPr>
        <p:txBody>
          <a:bodyPr wrap="square" rtlCol="0">
            <a:spAutoFit/>
          </a:bodyPr>
          <a:p>
            <a:pPr algn="l">
              <a:lnSpc>
                <a:spcPct val="130000"/>
              </a:lnSpc>
              <a:spcBef>
                <a:spcPts val="0"/>
              </a:spcBef>
              <a:spcAft>
                <a:spcPts val="0"/>
              </a:spcAft>
            </a:pPr>
            <a:r>
              <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训练前n年的期货数据，按每20天绘制一张ohlc图（加上MA+volume），同时打上标签，这里一张图的标签是这张图的未来第20天的收益率可能上涨还是下跌的趋势（0/1：up/down），将图传入CNN网络进行训练</a:t>
            </a: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spcBef>
                <a:spcPts val="0"/>
              </a:spcBef>
              <a:spcAft>
                <a:spcPts val="0"/>
              </a:spcAft>
            </a:pP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30000"/>
              </a:lnSpc>
              <a:spcBef>
                <a:spcPts val="0"/>
              </a:spcBef>
              <a:spcAft>
                <a:spcPts val="0"/>
              </a:spcAft>
            </a:pPr>
            <a:r>
              <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这样一来，训练之后，当我们给出最近这个月20天的期货数据，就能得到未来20天可能上涨还是下跌的趋势</a:t>
            </a: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55" name="五边形 54"/>
          <p:cNvSpPr/>
          <p:nvPr/>
        </p:nvSpPr>
        <p:spPr>
          <a:xfrm>
            <a:off x="9277985" y="233489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五边形 55"/>
          <p:cNvSpPr/>
          <p:nvPr/>
        </p:nvSpPr>
        <p:spPr>
          <a:xfrm>
            <a:off x="9277985" y="3719830"/>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五边形 56"/>
          <p:cNvSpPr/>
          <p:nvPr/>
        </p:nvSpPr>
        <p:spPr>
          <a:xfrm>
            <a:off x="9277985" y="5104765"/>
            <a:ext cx="2185035" cy="614045"/>
          </a:xfrm>
          <a:prstGeom prst="homePlate">
            <a:avLst>
              <a:gd name="adj" fmla="val 44053"/>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9459595" y="2442845"/>
            <a:ext cx="1758950" cy="398780"/>
          </a:xfrm>
          <a:prstGeom prst="rect">
            <a:avLst/>
          </a:prstGeom>
          <a:noFill/>
        </p:spPr>
        <p:txBody>
          <a:bodyPr wrap="square" rtlCol="0">
            <a:spAutoFit/>
          </a:bodyPr>
          <a:p>
            <a:pPr algn="ctr"/>
            <a:r>
              <a:rPr lang="en-US" altLang="zh-CN" sz="2000">
                <a:solidFill>
                  <a:schemeClr val="bg1"/>
                </a:solidFill>
                <a:latin typeface="汉仪旗黑-55简" panose="00020600040101010101" charset="-128"/>
                <a:ea typeface="汉仪旗黑-55简" panose="00020600040101010101" charset="-128"/>
              </a:rPr>
              <a:t>ohlc</a:t>
            </a:r>
            <a:endParaRPr lang="en-US" altLang="zh-CN" sz="2000">
              <a:solidFill>
                <a:schemeClr val="bg1"/>
              </a:solidFill>
              <a:latin typeface="汉仪旗黑-55简" panose="00020600040101010101" charset="-128"/>
              <a:ea typeface="汉仪旗黑-55简" panose="00020600040101010101" charset="-128"/>
            </a:endParaRPr>
          </a:p>
        </p:txBody>
      </p:sp>
      <p:sp>
        <p:nvSpPr>
          <p:cNvPr id="59" name="文本框 58"/>
          <p:cNvSpPr txBox="1"/>
          <p:nvPr/>
        </p:nvSpPr>
        <p:spPr>
          <a:xfrm>
            <a:off x="9459595" y="3827780"/>
            <a:ext cx="1758950" cy="398780"/>
          </a:xfrm>
          <a:prstGeom prst="rect">
            <a:avLst/>
          </a:prstGeom>
          <a:noFill/>
        </p:spPr>
        <p:txBody>
          <a:bodyPr wrap="square" rtlCol="0">
            <a:spAutoFit/>
          </a:bodyPr>
          <a:p>
            <a:pPr algn="ctr"/>
            <a:r>
              <a:rPr lang="en-US" altLang="zh-CN" sz="2000">
                <a:solidFill>
                  <a:schemeClr val="bg1"/>
                </a:solidFill>
                <a:latin typeface="汉仪旗黑-55简" panose="00020600040101010101" charset="-128"/>
                <a:ea typeface="汉仪旗黑-55简" panose="00020600040101010101" charset="-128"/>
              </a:rPr>
              <a:t>MA</a:t>
            </a:r>
            <a:endParaRPr lang="en-US" altLang="zh-CN" sz="2000">
              <a:solidFill>
                <a:schemeClr val="bg1"/>
              </a:solidFill>
              <a:latin typeface="汉仪旗黑-55简" panose="00020600040101010101" charset="-128"/>
              <a:ea typeface="汉仪旗黑-55简" panose="00020600040101010101" charset="-128"/>
            </a:endParaRPr>
          </a:p>
        </p:txBody>
      </p:sp>
      <p:sp>
        <p:nvSpPr>
          <p:cNvPr id="60" name="文本框 59"/>
          <p:cNvSpPr txBox="1"/>
          <p:nvPr/>
        </p:nvSpPr>
        <p:spPr>
          <a:xfrm>
            <a:off x="9459595" y="5212715"/>
            <a:ext cx="1758950" cy="398780"/>
          </a:xfrm>
          <a:prstGeom prst="rect">
            <a:avLst/>
          </a:prstGeom>
          <a:noFill/>
        </p:spPr>
        <p:txBody>
          <a:bodyPr wrap="square" rtlCol="0">
            <a:spAutoFit/>
          </a:bodyPr>
          <a:p>
            <a:pPr algn="ctr"/>
            <a:r>
              <a:rPr lang="en-US" altLang="zh-CN" sz="2000">
                <a:solidFill>
                  <a:schemeClr val="bg1"/>
                </a:solidFill>
                <a:latin typeface="汉仪旗黑-55简" panose="00020600040101010101" charset="-128"/>
                <a:ea typeface="汉仪旗黑-55简" panose="00020600040101010101" charset="-128"/>
              </a:rPr>
              <a:t>Volume</a:t>
            </a:r>
            <a:endParaRPr lang="en-US" altLang="zh-CN" sz="2000">
              <a:solidFill>
                <a:schemeClr val="bg1"/>
              </a:solidFill>
              <a:latin typeface="汉仪旗黑-55简" panose="00020600040101010101" charset="-128"/>
              <a:ea typeface="汉仪旗黑-55简" panose="00020600040101010101" charset="-128"/>
            </a:endParaRPr>
          </a:p>
        </p:txBody>
      </p:sp>
      <p:pic>
        <p:nvPicPr>
          <p:cNvPr id="62" name="图片 61" descr="hamish-weir-Um7ZTJFS1_8-unsplash"/>
          <p:cNvPicPr>
            <a:picLocks noChangeAspect="1"/>
          </p:cNvPicPr>
          <p:nvPr/>
        </p:nvPicPr>
        <p:blipFill>
          <a:blip r:embed="rId1"/>
          <a:srcRect l="46569" t="6925" r="19722" b="24854"/>
          <a:stretch>
            <a:fillRect/>
          </a:stretch>
        </p:blipFill>
        <p:spPr>
          <a:xfrm>
            <a:off x="515620" y="2156460"/>
            <a:ext cx="3247390" cy="3696970"/>
          </a:xfrm>
          <a:custGeom>
            <a:avLst/>
            <a:gdLst/>
            <a:ahLst/>
            <a:cxnLst>
              <a:cxn ang="3">
                <a:pos x="hc" y="t"/>
              </a:cxn>
              <a:cxn ang="cd2">
                <a:pos x="l" y="vc"/>
              </a:cxn>
              <a:cxn ang="cd4">
                <a:pos x="hc" y="b"/>
              </a:cxn>
              <a:cxn ang="0">
                <a:pos x="r" y="vc"/>
              </a:cxn>
            </a:cxnLst>
            <a:rect l="l" t="t" r="r" b="b"/>
            <a:pathLst>
              <a:path w="5114" h="5822">
                <a:moveTo>
                  <a:pt x="0" y="0"/>
                </a:moveTo>
                <a:lnTo>
                  <a:pt x="5114" y="0"/>
                </a:lnTo>
                <a:lnTo>
                  <a:pt x="5114" y="5822"/>
                </a:lnTo>
                <a:lnTo>
                  <a:pt x="0" y="5822"/>
                </a:lnTo>
                <a:lnTo>
                  <a:pt x="0" y="0"/>
                </a:lnTo>
                <a:close/>
              </a:path>
            </a:pathLst>
          </a:custGeom>
        </p:spPr>
      </p:pic>
      <p:pic>
        <p:nvPicPr>
          <p:cNvPr id="2" name="图片 2"/>
          <p:cNvPicPr>
            <a:picLocks noChangeAspect="1"/>
          </p:cNvPicPr>
          <p:nvPr>
            <p:custDataLst>
              <p:tags r:id="rId2"/>
            </p:custDataLst>
          </p:nvPr>
        </p:nvPicPr>
        <p:blipFill>
          <a:blip r:embed="rId3"/>
          <a:srcRect l="31797"/>
          <a:stretch>
            <a:fillRect/>
          </a:stretch>
        </p:blipFill>
        <p:spPr>
          <a:xfrm>
            <a:off x="353695" y="2156460"/>
            <a:ext cx="3409315" cy="2070100"/>
          </a:xfrm>
          <a:prstGeom prst="rect">
            <a:avLst/>
          </a:prstGeom>
          <a:noFill/>
          <a:ln>
            <a:noFill/>
          </a:ln>
        </p:spPr>
      </p:pic>
      <p:pic>
        <p:nvPicPr>
          <p:cNvPr id="3" name="图片 2"/>
          <p:cNvPicPr>
            <a:picLocks noChangeAspect="1"/>
          </p:cNvPicPr>
          <p:nvPr>
            <p:custDataLst>
              <p:tags r:id="rId4"/>
            </p:custDataLst>
          </p:nvPr>
        </p:nvPicPr>
        <p:blipFill>
          <a:blip r:embed="rId5"/>
          <a:stretch>
            <a:fillRect/>
          </a:stretch>
        </p:blipFill>
        <p:spPr>
          <a:xfrm>
            <a:off x="464185" y="4226560"/>
            <a:ext cx="3423285" cy="19018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40" grpId="0"/>
      <p:bldP spid="40" grpId="1"/>
      <p:bldP spid="41" grpId="0"/>
      <p:bldP spid="4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603" y="737235"/>
            <a:ext cx="2042795" cy="46037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rPr>
              <a:t>工作内容概述  </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4130040" y="1924685"/>
            <a:ext cx="1859280" cy="2012315"/>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055995" y="3937000"/>
            <a:ext cx="1656715" cy="2012315"/>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32303038313138363b32303039303532393bd6bdd5c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97730" y="2569210"/>
            <a:ext cx="723265" cy="723265"/>
          </a:xfrm>
          <a:prstGeom prst="rect">
            <a:avLst/>
          </a:prstGeom>
        </p:spPr>
      </p:pic>
      <p:pic>
        <p:nvPicPr>
          <p:cNvPr id="10" name="图片 9" descr="32303038313138363b32303039303532353bcffbcfa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2720" y="4581525"/>
            <a:ext cx="723265" cy="723265"/>
          </a:xfrm>
          <a:prstGeom prst="rect">
            <a:avLst/>
          </a:prstGeom>
        </p:spPr>
      </p:pic>
      <p:sp>
        <p:nvSpPr>
          <p:cNvPr id="41" name="文本框 40"/>
          <p:cNvSpPr txBox="1"/>
          <p:nvPr/>
        </p:nvSpPr>
        <p:spPr>
          <a:xfrm>
            <a:off x="6378575" y="1998345"/>
            <a:ext cx="4983480" cy="1768475"/>
          </a:xfrm>
          <a:prstGeom prst="rect">
            <a:avLst/>
          </a:prstGeom>
          <a:noFill/>
        </p:spPr>
        <p:txBody>
          <a:bodyPr wrap="square" rtlCol="0">
            <a:spAutoFit/>
          </a:bodyPr>
          <a:p>
            <a:pPr algn="l">
              <a:lnSpc>
                <a:spcPct val="130000"/>
              </a:lnSpc>
              <a:spcBef>
                <a:spcPts val="0"/>
              </a:spcBef>
              <a:spcAft>
                <a:spcPts val="0"/>
              </a:spcAft>
            </a:pPr>
            <a:r>
              <a:rPr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CNN的输入通常是一幅图像，在我们的设置中，图像是过去市场信息(开盘价、高点、低点和收盘价以及交易量,MA指标)的图，以黑白像素值的矩阵表示。CNN旨在从图像中产生预测，而不需要研究人员手动设计预测特征。并且，CNN将特征提取过程自动化。在给定的“层”中，CNN在空间上平滑图像内容，以减少噪声，并强调与未来回报相关的形状配置。</a:t>
            </a:r>
            <a:endParaRPr sz="140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84530" y="4899025"/>
            <a:ext cx="4983480" cy="929640"/>
          </a:xfrm>
          <a:prstGeom prst="rect">
            <a:avLst/>
          </a:prstGeom>
          <a:noFill/>
        </p:spPr>
        <p:txBody>
          <a:bodyPr wrap="square" rtlCol="0">
            <a:spAutoFit/>
          </a:bodyPr>
          <a:p>
            <a:pPr algn="r">
              <a:lnSpc>
                <a:spcPct val="130000"/>
              </a:lnSpc>
              <a:spcBef>
                <a:spcPts val="0"/>
              </a:spcBef>
              <a:spcAft>
                <a:spcPts val="0"/>
              </a:spcAft>
            </a:pPr>
            <a:r>
              <a:rPr sz="140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rPr>
              <a:t>简而言之，我们使用CNN是因为它能够从原始输入数据中自动提取预测信号，这使得它非常适合引出金融市场背后的模式，但对于人类来说可能过于复杂而无法假设。</a:t>
            </a:r>
            <a:endParaRPr sz="1400">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41" grpId="0"/>
      <p:bldP spid="41"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920" y="737235"/>
            <a:ext cx="2914015" cy="46037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rPr>
              <a:t>为什么选择</a:t>
            </a:r>
            <a:r>
              <a:rPr lang="en-US" altLang="zh-CN" sz="2400">
                <a:solidFill>
                  <a:srgbClr val="00325D"/>
                </a:solidFill>
                <a:latin typeface="汉仪旗黑-55简" panose="00020600040101010101" charset="-128"/>
                <a:ea typeface="汉仪旗黑-55简" panose="00020600040101010101" charset="-128"/>
                <a:cs typeface="汉仪旗黑-55简" panose="00020600040101010101" charset="-128"/>
              </a:rPr>
              <a:t>CNN</a:t>
            </a:r>
            <a:r>
              <a:rPr lang="zh-CN" altLang="en-US" sz="2400">
                <a:solidFill>
                  <a:srgbClr val="00325D"/>
                </a:solidFill>
                <a:latin typeface="汉仪旗黑-55简" panose="00020600040101010101" charset="-128"/>
                <a:ea typeface="宋体" panose="02010600030101010101" pitchFamily="2" charset="-122"/>
                <a:cs typeface="汉仪旗黑-55简" panose="00020600040101010101" charset="-128"/>
              </a:rPr>
              <a:t>？</a:t>
            </a:r>
            <a:endParaRPr lang="zh-CN" altLang="en-US" sz="2400">
              <a:solidFill>
                <a:srgbClr val="00325D"/>
              </a:solidFill>
              <a:latin typeface="汉仪旗黑-55简" panose="00020600040101010101" charset="-128"/>
              <a:ea typeface="宋体" panose="02010600030101010101" pitchFamily="2" charset="-122"/>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516890" y="2259330"/>
            <a:ext cx="585470" cy="58547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文本框 40"/>
          <p:cNvSpPr txBox="1"/>
          <p:nvPr/>
        </p:nvSpPr>
        <p:spPr>
          <a:xfrm>
            <a:off x="1267460" y="2259330"/>
            <a:ext cx="4091305" cy="1529715"/>
          </a:xfrm>
          <a:prstGeom prst="rect">
            <a:avLst/>
          </a:prstGeom>
          <a:noFill/>
        </p:spPr>
        <p:txBody>
          <a:bodyPr wrap="square" rtlCol="0">
            <a:spAutoFit/>
          </a:bodyPr>
          <a:p>
            <a:pPr algn="l">
              <a:lnSpc>
                <a:spcPct val="130000"/>
              </a:lnSpc>
              <a:spcBef>
                <a:spcPts val="0"/>
              </a:spcBef>
              <a:spcAft>
                <a:spcPts val="0"/>
              </a:spcAft>
            </a:pPr>
            <a:r>
              <a:rPr>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rPr>
              <a:t>领先的CNN架构是为图像分析定制的。因此，为了享受CNN自动信号生成的好处，用CNN自然吸收的格式表示价格数据是有用的，即作为图像。</a:t>
            </a:r>
            <a:endParaRPr>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endParaRPr>
          </a:p>
        </p:txBody>
      </p:sp>
      <p:cxnSp>
        <p:nvCxnSpPr>
          <p:cNvPr id="4" name="直接连接符 3"/>
          <p:cNvCxnSpPr/>
          <p:nvPr/>
        </p:nvCxnSpPr>
        <p:spPr>
          <a:xfrm>
            <a:off x="6153785" y="1856740"/>
            <a:ext cx="0" cy="4542790"/>
          </a:xfrm>
          <a:prstGeom prst="line">
            <a:avLst/>
          </a:prstGeom>
          <a:ln w="15875">
            <a:solidFill>
              <a:srgbClr val="00325D"/>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5788660" y="2321560"/>
            <a:ext cx="727710" cy="727710"/>
          </a:xfrm>
          <a:prstGeom prst="ellips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5790565" y="3642360"/>
            <a:ext cx="727710" cy="727710"/>
          </a:xfrm>
          <a:prstGeom prst="ellipse">
            <a:avLst/>
          </a:prstGeom>
          <a:solidFill>
            <a:schemeClr val="bg1"/>
          </a:solid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5790565" y="4963160"/>
            <a:ext cx="727710" cy="727710"/>
          </a:xfrm>
          <a:prstGeom prst="ellips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1044555" y="2196465"/>
            <a:ext cx="585470" cy="58547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6932930" y="2196465"/>
            <a:ext cx="4046220" cy="810260"/>
          </a:xfrm>
          <a:prstGeom prst="rect">
            <a:avLst/>
          </a:prstGeom>
          <a:noFill/>
        </p:spPr>
        <p:txBody>
          <a:bodyPr wrap="square" rtlCol="0">
            <a:spAutoFit/>
          </a:bodyPr>
          <a:p>
            <a:pPr algn="r">
              <a:lnSpc>
                <a:spcPct val="130000"/>
              </a:lnSpc>
              <a:spcBef>
                <a:spcPts val="0"/>
              </a:spcBef>
              <a:spcAft>
                <a:spcPts val="0"/>
              </a:spcAft>
            </a:pPr>
            <a:r>
              <a:rPr>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rPr>
              <a:t>将时间序列表示为图像允许模型专注于难以梳理的数据的关系属性</a:t>
            </a:r>
            <a:endParaRPr>
              <a:solidFill>
                <a:schemeClr val="tx1">
                  <a:lumMod val="65000"/>
                  <a:lumOff val="35000"/>
                </a:schemeClr>
              </a:solidFill>
              <a:latin typeface="汉仪君黑-45简" panose="020B0604020202020204" charset="-122"/>
              <a:ea typeface="汉仪君黑-45简" panose="020B0604020202020204" charset="-122"/>
              <a:cs typeface="汉仪君黑-45简" panose="020B0604020202020204" charset="-122"/>
              <a:sym typeface="+mn-ea"/>
            </a:endParaRPr>
          </a:p>
        </p:txBody>
      </p:sp>
      <p:pic>
        <p:nvPicPr>
          <p:cNvPr id="31" name="图片 30" descr="32303038313138363b32303039303532303bcbd1cbf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32805" y="2472690"/>
            <a:ext cx="426085" cy="426085"/>
          </a:xfrm>
          <a:prstGeom prst="rect">
            <a:avLst/>
          </a:prstGeom>
        </p:spPr>
      </p:pic>
      <p:pic>
        <p:nvPicPr>
          <p:cNvPr id="32" name="图片 31" descr="32303038313138363b32303039303531353bd1adbb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1695" y="5113655"/>
            <a:ext cx="426085" cy="426085"/>
          </a:xfrm>
          <a:prstGeom prst="rect">
            <a:avLst/>
          </a:prstGeom>
        </p:spPr>
      </p:pic>
      <p:pic>
        <p:nvPicPr>
          <p:cNvPr id="33" name="图片 32" descr="32303038313138363b32303039303532383bb0aed0c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805" y="3793490"/>
            <a:ext cx="426085" cy="426085"/>
          </a:xfrm>
          <a:prstGeom prst="rect">
            <a:avLst/>
          </a:prstGeom>
        </p:spPr>
      </p:pic>
      <p:sp>
        <p:nvSpPr>
          <p:cNvPr id="34" name="文本框 33"/>
          <p:cNvSpPr txBox="1"/>
          <p:nvPr/>
        </p:nvSpPr>
        <p:spPr>
          <a:xfrm>
            <a:off x="572770" y="2322195"/>
            <a:ext cx="529590" cy="460375"/>
          </a:xfrm>
          <a:prstGeom prst="rect">
            <a:avLst/>
          </a:prstGeom>
          <a:noFill/>
        </p:spPr>
        <p:txBody>
          <a:bodyPr wrap="none" rtlCol="0">
            <a:spAutoFit/>
          </a:bodyPr>
          <a:p>
            <a:r>
              <a:rPr lang="en-US" altLang="zh-CN" sz="2400">
                <a:solidFill>
                  <a:schemeClr val="bg1"/>
                </a:solidFill>
                <a:latin typeface="汉仪旗黑-55简" panose="00020600040101010101" charset="-128"/>
                <a:ea typeface="汉仪旗黑-55简" panose="00020600040101010101" charset="-128"/>
              </a:rPr>
              <a:t>01</a:t>
            </a:r>
            <a:endParaRPr lang="en-US" altLang="zh-CN" sz="2400">
              <a:solidFill>
                <a:schemeClr val="bg1"/>
              </a:solidFill>
              <a:latin typeface="汉仪旗黑-55简" panose="00020600040101010101" charset="-128"/>
              <a:ea typeface="汉仪旗黑-55简" panose="00020600040101010101" charset="-128"/>
            </a:endParaRPr>
          </a:p>
        </p:txBody>
      </p:sp>
      <p:sp>
        <p:nvSpPr>
          <p:cNvPr id="35" name="文本框 34"/>
          <p:cNvSpPr txBox="1"/>
          <p:nvPr/>
        </p:nvSpPr>
        <p:spPr>
          <a:xfrm>
            <a:off x="11072495" y="2259330"/>
            <a:ext cx="529590" cy="460375"/>
          </a:xfrm>
          <a:prstGeom prst="rect">
            <a:avLst/>
          </a:prstGeom>
          <a:noFill/>
        </p:spPr>
        <p:txBody>
          <a:bodyPr wrap="none" rtlCol="0">
            <a:spAutoFit/>
          </a:bodyPr>
          <a:p>
            <a:r>
              <a:rPr lang="en-US" altLang="zh-CN" sz="2400">
                <a:solidFill>
                  <a:schemeClr val="bg1"/>
                </a:solidFill>
                <a:latin typeface="汉仪旗黑-55简" panose="00020600040101010101" charset="-128"/>
                <a:ea typeface="汉仪旗黑-55简" panose="00020600040101010101" charset="-128"/>
              </a:rPr>
              <a:t>02</a:t>
            </a:r>
            <a:endParaRPr lang="en-US" altLang="zh-CN" sz="2400">
              <a:solidFill>
                <a:schemeClr val="bg1"/>
              </a:solidFill>
              <a:latin typeface="汉仪旗黑-55简" panose="00020600040101010101" charset="-128"/>
              <a:ea typeface="汉仪旗黑-55简" panose="00020600040101010101" charset="-128"/>
            </a:endParaRPr>
          </a:p>
        </p:txBody>
      </p:sp>
      <p:sp>
        <p:nvSpPr>
          <p:cNvPr id="36" name="文本框 35"/>
          <p:cNvSpPr txBox="1"/>
          <p:nvPr/>
        </p:nvSpPr>
        <p:spPr>
          <a:xfrm>
            <a:off x="544830" y="4380230"/>
            <a:ext cx="356235" cy="460375"/>
          </a:xfrm>
          <a:prstGeom prst="rect">
            <a:avLst/>
          </a:prstGeom>
          <a:noFill/>
        </p:spPr>
        <p:txBody>
          <a:bodyPr wrap="none" rtlCol="0">
            <a:spAutoFit/>
          </a:bodyPr>
          <a:p>
            <a:r>
              <a:rPr lang="en-US" altLang="zh-CN" sz="2400">
                <a:solidFill>
                  <a:schemeClr val="bg1"/>
                </a:solidFill>
                <a:latin typeface="汉仪旗黑-55简" panose="00020600040101010101" charset="-128"/>
                <a:ea typeface="汉仪旗黑-55简" panose="00020600040101010101" charset="-128"/>
              </a:rPr>
              <a:t>0</a:t>
            </a:r>
            <a:endParaRPr lang="en-US" altLang="zh-CN" sz="2400">
              <a:solidFill>
                <a:schemeClr val="bg1"/>
              </a:solidFill>
              <a:latin typeface="汉仪旗黑-55简" panose="00020600040101010101" charset="-128"/>
              <a:ea typeface="汉仪旗黑-55简" panose="00020600040101010101" charset="-128"/>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41" grpId="0"/>
      <p:bldP spid="41" grpId="1"/>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271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9" name="直接连接符 28"/>
          <p:cNvCxnSpPr/>
          <p:nvPr/>
        </p:nvCxnSpPr>
        <p:spPr>
          <a:xfrm>
            <a:off x="2414270" y="6285865"/>
            <a:ext cx="1958975"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778115" y="6285865"/>
            <a:ext cx="1835150" cy="0"/>
          </a:xfrm>
          <a:prstGeom prst="line">
            <a:avLst/>
          </a:prstGeom>
          <a:ln w="9525">
            <a:solidFill>
              <a:srgbClr val="00325D"/>
            </a:solidFill>
          </a:ln>
        </p:spPr>
        <p:style>
          <a:lnRef idx="1">
            <a:schemeClr val="accent1"/>
          </a:lnRef>
          <a:fillRef idx="0">
            <a:schemeClr val="accent1"/>
          </a:fillRef>
          <a:effectRef idx="0">
            <a:schemeClr val="accent1"/>
          </a:effectRef>
          <a:fontRef idx="minor">
            <a:schemeClr val="tx1"/>
          </a:fontRef>
        </p:style>
      </p:cxnSp>
      <p:sp>
        <p:nvSpPr>
          <p:cNvPr id="32" name="菱形 31"/>
          <p:cNvSpPr/>
          <p:nvPr/>
        </p:nvSpPr>
        <p:spPr>
          <a:xfrm>
            <a:off x="439991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菱形 32"/>
          <p:cNvSpPr/>
          <p:nvPr/>
        </p:nvSpPr>
        <p:spPr>
          <a:xfrm>
            <a:off x="7569835" y="6190615"/>
            <a:ext cx="190500" cy="190500"/>
          </a:xfrm>
          <a:prstGeom prst="diamond">
            <a:avLst/>
          </a:prstGeom>
          <a:noFill/>
          <a:ln>
            <a:solidFill>
              <a:srgbClr val="0032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descr="hamish-weir-Um7ZTJFS1_8-unsplash"/>
          <p:cNvPicPr>
            <a:picLocks noChangeAspect="1"/>
          </p:cNvPicPr>
          <p:nvPr/>
        </p:nvPicPr>
        <p:blipFill>
          <a:blip r:embed="rId1"/>
          <a:srcRect l="581" t="18682" r="565" b="39545"/>
          <a:stretch>
            <a:fillRect/>
          </a:stretch>
        </p:blipFill>
        <p:spPr>
          <a:xfrm>
            <a:off x="313690" y="2272665"/>
            <a:ext cx="11564620" cy="2748915"/>
          </a:xfrm>
          <a:custGeom>
            <a:avLst/>
            <a:gdLst/>
            <a:ahLst/>
            <a:cxnLst>
              <a:cxn ang="3">
                <a:pos x="hc" y="t"/>
              </a:cxn>
              <a:cxn ang="cd2">
                <a:pos x="l" y="vc"/>
              </a:cxn>
              <a:cxn ang="cd4">
                <a:pos x="hc" y="b"/>
              </a:cxn>
              <a:cxn ang="0">
                <a:pos x="r" y="vc"/>
              </a:cxn>
            </a:cxnLst>
            <a:rect l="l" t="t" r="r" b="b"/>
            <a:pathLst>
              <a:path w="18212" h="4329">
                <a:moveTo>
                  <a:pt x="0" y="0"/>
                </a:moveTo>
                <a:lnTo>
                  <a:pt x="18212" y="0"/>
                </a:lnTo>
                <a:lnTo>
                  <a:pt x="18212" y="4329"/>
                </a:lnTo>
                <a:lnTo>
                  <a:pt x="0" y="4329"/>
                </a:lnTo>
                <a:lnTo>
                  <a:pt x="0" y="0"/>
                </a:lnTo>
                <a:close/>
              </a:path>
            </a:pathLst>
          </a:custGeom>
        </p:spPr>
      </p:pic>
      <p:sp>
        <p:nvSpPr>
          <p:cNvPr id="35" name="矩形 34"/>
          <p:cNvSpPr/>
          <p:nvPr/>
        </p:nvSpPr>
        <p:spPr>
          <a:xfrm>
            <a:off x="314325" y="2272665"/>
            <a:ext cx="11564620" cy="2748915"/>
          </a:xfrm>
          <a:prstGeom prst="rect">
            <a:avLst/>
          </a:prstGeom>
          <a:solidFill>
            <a:srgbClr val="00325D">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3688715" y="2827020"/>
            <a:ext cx="4812030" cy="1014730"/>
          </a:xfrm>
          <a:prstGeom prst="rect">
            <a:avLst/>
          </a:prstGeom>
          <a:noFill/>
        </p:spPr>
        <p:txBody>
          <a:bodyPr wrap="square" rtlCol="0" anchor="t">
            <a:spAutoFit/>
          </a:bodyPr>
          <a:p>
            <a:r>
              <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sym typeface="+mn-ea"/>
              </a:rPr>
              <a:t>项目完成进度  </a:t>
            </a:r>
            <a:r>
              <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rPr>
              <a:t>  </a:t>
            </a:r>
            <a:endParaRPr lang="zh-CN" altLang="en-US" sz="6000">
              <a:solidFill>
                <a:schemeClr val="bg1"/>
              </a:solidFill>
              <a:latin typeface="汉仪旗黑-55简" panose="00020600040101010101" charset="-128"/>
              <a:ea typeface="汉仪旗黑-55简" panose="00020600040101010101" charset="-128"/>
              <a:cs typeface="汉仪旗黑-55简" panose="00020600040101010101" charset="-128"/>
            </a:endParaRPr>
          </a:p>
        </p:txBody>
      </p:sp>
      <p:sp>
        <p:nvSpPr>
          <p:cNvPr id="36" name="文本框 35"/>
          <p:cNvSpPr txBox="1"/>
          <p:nvPr/>
        </p:nvSpPr>
        <p:spPr>
          <a:xfrm>
            <a:off x="5400675" y="874395"/>
            <a:ext cx="1388110" cy="1322070"/>
          </a:xfrm>
          <a:prstGeom prst="rect">
            <a:avLst/>
          </a:prstGeom>
          <a:noFill/>
        </p:spPr>
        <p:txBody>
          <a:bodyPr wrap="none" rtlCol="0">
            <a:spAutoFit/>
          </a:bodyPr>
          <a:p>
            <a:r>
              <a:rPr lang="en-US" altLang="zh-CN" sz="8000">
                <a:solidFill>
                  <a:srgbClr val="00325D"/>
                </a:solidFill>
                <a:latin typeface="汉仪君黑-45简" panose="020B0604020202020204" charset="-122"/>
                <a:ea typeface="汉仪君黑-45简" panose="020B0604020202020204" charset="-122"/>
              </a:rPr>
              <a:t>02</a:t>
            </a:r>
            <a:endParaRPr lang="en-US" altLang="zh-CN" sz="8000">
              <a:solidFill>
                <a:srgbClr val="00325D"/>
              </a:solidFill>
              <a:latin typeface="汉仪君黑-45简" panose="020B0604020202020204" charset="-122"/>
              <a:ea typeface="汉仪君黑-45简" panose="020B0604020202020204" charset="-122"/>
            </a:endParaRPr>
          </a:p>
        </p:txBody>
      </p:sp>
      <p:sp>
        <p:nvSpPr>
          <p:cNvPr id="38" name="等腰三角形 37"/>
          <p:cNvSpPr/>
          <p:nvPr/>
        </p:nvSpPr>
        <p:spPr>
          <a:xfrm flipV="1">
            <a:off x="5491480" y="140335"/>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2" y="0"/>
            <a:ext cx="12191365" cy="6858000"/>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buNone/>
            </a:pPr>
            <a:endParaRPr lang="zh-CN" altLang="en-US"/>
          </a:p>
        </p:txBody>
      </p:sp>
      <p:sp>
        <p:nvSpPr>
          <p:cNvPr id="51" name="矩形 50"/>
          <p:cNvSpPr/>
          <p:nvPr/>
        </p:nvSpPr>
        <p:spPr>
          <a:xfrm>
            <a:off x="151448" y="159385"/>
            <a:ext cx="11886565" cy="653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5074603" y="737235"/>
            <a:ext cx="2042795" cy="460375"/>
          </a:xfrm>
          <a:prstGeom prst="rect">
            <a:avLst/>
          </a:prstGeom>
          <a:noFill/>
        </p:spPr>
        <p:txBody>
          <a:bodyPr wrap="square" rtlCol="0" anchor="t">
            <a:spAutoFit/>
          </a:bodyPr>
          <a:p>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sym typeface="+mn-ea"/>
              </a:rPr>
              <a:t>项目完成进度</a:t>
            </a:r>
            <a:r>
              <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rPr>
              <a:t> </a:t>
            </a:r>
            <a:endParaRPr lang="zh-CN" altLang="en-US" sz="2400">
              <a:solidFill>
                <a:srgbClr val="00325D"/>
              </a:solidFill>
              <a:latin typeface="汉仪旗黑-55简" panose="00020600040101010101" charset="-128"/>
              <a:ea typeface="汉仪旗黑-55简" panose="00020600040101010101" charset="-128"/>
              <a:cs typeface="汉仪旗黑-55简" panose="00020600040101010101" charset="-128"/>
            </a:endParaRPr>
          </a:p>
        </p:txBody>
      </p:sp>
      <p:sp>
        <p:nvSpPr>
          <p:cNvPr id="38" name="等腰三角形 37"/>
          <p:cNvSpPr/>
          <p:nvPr/>
        </p:nvSpPr>
        <p:spPr>
          <a:xfrm flipV="1">
            <a:off x="5491480" y="0"/>
            <a:ext cx="1209040" cy="584200"/>
          </a:xfrm>
          <a:prstGeom prst="triangle">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824865" y="2521585"/>
            <a:ext cx="3163570" cy="3328035"/>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4473575" y="2500630"/>
            <a:ext cx="3242945" cy="3342005"/>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8201660" y="2521585"/>
            <a:ext cx="3163570" cy="3328035"/>
          </a:xfrm>
          <a:prstGeom prst="rect">
            <a:avLst/>
          </a:prstGeom>
          <a:solidFill>
            <a:srgbClr val="003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p:nvSpPr>
        <p:spPr>
          <a:xfrm>
            <a:off x="824865" y="2192655"/>
            <a:ext cx="2195195" cy="555625"/>
          </a:xfrm>
          <a:custGeom>
            <a:avLst/>
            <a:gdLst>
              <a:gd name="connsiteX0" fmla="*/ 0 w 3457"/>
              <a:gd name="connsiteY0" fmla="*/ 0 h 875"/>
              <a:gd name="connsiteX1" fmla="*/ 3457 w 3457"/>
              <a:gd name="connsiteY1" fmla="*/ 0 h 875"/>
              <a:gd name="connsiteX2" fmla="*/ 3183 w 3457"/>
              <a:gd name="connsiteY2" fmla="*/ 422 h 875"/>
              <a:gd name="connsiteX3" fmla="*/ 3457 w 3457"/>
              <a:gd name="connsiteY3" fmla="*/ 875 h 875"/>
              <a:gd name="connsiteX4" fmla="*/ 0 w 3457"/>
              <a:gd name="connsiteY4" fmla="*/ 875 h 875"/>
              <a:gd name="connsiteX5" fmla="*/ 0 w 3457"/>
              <a:gd name="connsiteY5" fmla="*/ 0 h 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 h="875">
                <a:moveTo>
                  <a:pt x="0" y="0"/>
                </a:moveTo>
                <a:lnTo>
                  <a:pt x="3457" y="0"/>
                </a:lnTo>
                <a:lnTo>
                  <a:pt x="3183" y="422"/>
                </a:lnTo>
                <a:lnTo>
                  <a:pt x="3457" y="875"/>
                </a:lnTo>
                <a:lnTo>
                  <a:pt x="0" y="875"/>
                </a:lnTo>
                <a:lnTo>
                  <a:pt x="0" y="0"/>
                </a:lnTo>
                <a:close/>
              </a:path>
            </a:pathLst>
          </a:custGeom>
          <a:solidFill>
            <a:srgbClr val="00325D"/>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4473575" y="2183130"/>
            <a:ext cx="2195195" cy="555625"/>
          </a:xfrm>
          <a:custGeom>
            <a:avLst/>
            <a:gdLst>
              <a:gd name="connsiteX0" fmla="*/ 0 w 3457"/>
              <a:gd name="connsiteY0" fmla="*/ 0 h 875"/>
              <a:gd name="connsiteX1" fmla="*/ 3457 w 3457"/>
              <a:gd name="connsiteY1" fmla="*/ 0 h 875"/>
              <a:gd name="connsiteX2" fmla="*/ 3183 w 3457"/>
              <a:gd name="connsiteY2" fmla="*/ 422 h 875"/>
              <a:gd name="connsiteX3" fmla="*/ 3457 w 3457"/>
              <a:gd name="connsiteY3" fmla="*/ 875 h 875"/>
              <a:gd name="connsiteX4" fmla="*/ 0 w 3457"/>
              <a:gd name="connsiteY4" fmla="*/ 875 h 875"/>
              <a:gd name="connsiteX5" fmla="*/ 0 w 3457"/>
              <a:gd name="connsiteY5" fmla="*/ 0 h 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 h="875">
                <a:moveTo>
                  <a:pt x="0" y="0"/>
                </a:moveTo>
                <a:lnTo>
                  <a:pt x="3457" y="0"/>
                </a:lnTo>
                <a:lnTo>
                  <a:pt x="3183" y="422"/>
                </a:lnTo>
                <a:lnTo>
                  <a:pt x="3457" y="875"/>
                </a:lnTo>
                <a:lnTo>
                  <a:pt x="0" y="875"/>
                </a:lnTo>
                <a:lnTo>
                  <a:pt x="0" y="0"/>
                </a:lnTo>
                <a:close/>
              </a:path>
            </a:pathLst>
          </a:custGeom>
          <a:solidFill>
            <a:srgbClr val="00325D"/>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nvSpPr>
        <p:spPr>
          <a:xfrm>
            <a:off x="8201660" y="2192655"/>
            <a:ext cx="2195195" cy="555625"/>
          </a:xfrm>
          <a:custGeom>
            <a:avLst/>
            <a:gdLst>
              <a:gd name="connsiteX0" fmla="*/ 0 w 3457"/>
              <a:gd name="connsiteY0" fmla="*/ 0 h 875"/>
              <a:gd name="connsiteX1" fmla="*/ 3457 w 3457"/>
              <a:gd name="connsiteY1" fmla="*/ 0 h 875"/>
              <a:gd name="connsiteX2" fmla="*/ 3183 w 3457"/>
              <a:gd name="connsiteY2" fmla="*/ 422 h 875"/>
              <a:gd name="connsiteX3" fmla="*/ 3457 w 3457"/>
              <a:gd name="connsiteY3" fmla="*/ 875 h 875"/>
              <a:gd name="connsiteX4" fmla="*/ 0 w 3457"/>
              <a:gd name="connsiteY4" fmla="*/ 875 h 875"/>
              <a:gd name="connsiteX5" fmla="*/ 0 w 3457"/>
              <a:gd name="connsiteY5" fmla="*/ 0 h 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 h="875">
                <a:moveTo>
                  <a:pt x="0" y="0"/>
                </a:moveTo>
                <a:lnTo>
                  <a:pt x="3457" y="0"/>
                </a:lnTo>
                <a:lnTo>
                  <a:pt x="3183" y="422"/>
                </a:lnTo>
                <a:lnTo>
                  <a:pt x="3457" y="875"/>
                </a:lnTo>
                <a:lnTo>
                  <a:pt x="0" y="875"/>
                </a:lnTo>
                <a:lnTo>
                  <a:pt x="0" y="0"/>
                </a:lnTo>
                <a:close/>
              </a:path>
            </a:pathLst>
          </a:custGeom>
          <a:solidFill>
            <a:srgbClr val="00325D"/>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316673" y="3129915"/>
            <a:ext cx="2042795" cy="460375"/>
          </a:xfrm>
          <a:prstGeom prst="rect">
            <a:avLst/>
          </a:prstGeom>
          <a:noFill/>
        </p:spPr>
        <p:txBody>
          <a:bodyPr wrap="square" rtlCol="0" anchor="t">
            <a:spAutoFit/>
          </a:bodyPr>
          <a:p>
            <a:r>
              <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sym typeface="+mn-ea"/>
              </a:rPr>
              <a:t>数据集预处理</a:t>
            </a:r>
            <a:endPar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endParaRPr>
          </a:p>
        </p:txBody>
      </p:sp>
      <p:sp>
        <p:nvSpPr>
          <p:cNvPr id="14" name="文本框 13"/>
          <p:cNvSpPr txBox="1"/>
          <p:nvPr/>
        </p:nvSpPr>
        <p:spPr>
          <a:xfrm>
            <a:off x="1116965" y="2240280"/>
            <a:ext cx="1456055" cy="460375"/>
          </a:xfrm>
          <a:prstGeom prst="rect">
            <a:avLst/>
          </a:prstGeom>
          <a:noFill/>
        </p:spPr>
        <p:txBody>
          <a:bodyPr wrap="none" rtlCol="0">
            <a:spAutoFit/>
          </a:bodyPr>
          <a:p>
            <a:r>
              <a:rPr lang="en-US" altLang="zh-CN" sz="2400">
                <a:solidFill>
                  <a:schemeClr val="bg1"/>
                </a:solidFill>
                <a:latin typeface="汉仪君黑-45简" panose="020B0604020202020204" charset="-122"/>
                <a:ea typeface="汉仪君黑-45简" panose="020B0604020202020204" charset="-122"/>
              </a:rPr>
              <a:t>PART  01</a:t>
            </a:r>
            <a:endParaRPr lang="en-US" altLang="zh-CN" sz="2400">
              <a:solidFill>
                <a:schemeClr val="bg1"/>
              </a:solidFill>
              <a:latin typeface="汉仪君黑-45简" panose="020B0604020202020204" charset="-122"/>
              <a:ea typeface="汉仪君黑-45简" panose="020B0604020202020204" charset="-122"/>
            </a:endParaRPr>
          </a:p>
        </p:txBody>
      </p:sp>
      <p:sp>
        <p:nvSpPr>
          <p:cNvPr id="37" name="文本框 36"/>
          <p:cNvSpPr txBox="1"/>
          <p:nvPr/>
        </p:nvSpPr>
        <p:spPr>
          <a:xfrm>
            <a:off x="882015" y="3816985"/>
            <a:ext cx="2913380" cy="737235"/>
          </a:xfrm>
          <a:prstGeom prst="rect">
            <a:avLst/>
          </a:prstGeom>
          <a:noFill/>
        </p:spPr>
        <p:txBody>
          <a:bodyPr wrap="square" rtlCol="0">
            <a:spAutoFit/>
          </a:bodyPr>
          <a:p>
            <a:pPr algn="ctr"/>
            <a:r>
              <a:rPr lang="zh-CN"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将数据集替换为我们服务器的期货数据集并且将时序数据转换为图像信息</a:t>
            </a:r>
            <a:endParaRPr lang="zh-CN" sz="1400" b="0">
              <a:solidFill>
                <a:schemeClr val="bg1"/>
              </a:solidFill>
              <a:latin typeface="汉仪君黑-45简" panose="020B0604020202020204" charset="-122"/>
              <a:ea typeface="汉仪君黑-45简" panose="020B0604020202020204" charset="-122"/>
              <a:cs typeface="汉仪君黑-45简" panose="020B0604020202020204" charset="-122"/>
            </a:endParaRPr>
          </a:p>
        </p:txBody>
      </p:sp>
      <p:sp>
        <p:nvSpPr>
          <p:cNvPr id="15" name="文本框 14"/>
          <p:cNvSpPr txBox="1"/>
          <p:nvPr/>
        </p:nvSpPr>
        <p:spPr>
          <a:xfrm>
            <a:off x="4730750" y="2240280"/>
            <a:ext cx="1456055" cy="460375"/>
          </a:xfrm>
          <a:prstGeom prst="rect">
            <a:avLst/>
          </a:prstGeom>
          <a:noFill/>
        </p:spPr>
        <p:txBody>
          <a:bodyPr wrap="none" rtlCol="0">
            <a:spAutoFit/>
          </a:bodyPr>
          <a:p>
            <a:r>
              <a:rPr lang="en-US" altLang="zh-CN" sz="2400">
                <a:solidFill>
                  <a:schemeClr val="bg1"/>
                </a:solidFill>
                <a:latin typeface="汉仪君黑-45简" panose="020B0604020202020204" charset="-122"/>
                <a:ea typeface="汉仪君黑-45简" panose="020B0604020202020204" charset="-122"/>
              </a:rPr>
              <a:t>PART  02</a:t>
            </a:r>
            <a:endParaRPr lang="en-US" altLang="zh-CN" sz="2400">
              <a:solidFill>
                <a:schemeClr val="bg1"/>
              </a:solidFill>
              <a:latin typeface="汉仪君黑-45简" panose="020B0604020202020204" charset="-122"/>
              <a:ea typeface="汉仪君黑-45简" panose="020B0604020202020204" charset="-122"/>
            </a:endParaRPr>
          </a:p>
        </p:txBody>
      </p:sp>
      <p:sp>
        <p:nvSpPr>
          <p:cNvPr id="16" name="文本框 15"/>
          <p:cNvSpPr txBox="1"/>
          <p:nvPr/>
        </p:nvSpPr>
        <p:spPr>
          <a:xfrm>
            <a:off x="8569325" y="2240280"/>
            <a:ext cx="1456055" cy="460375"/>
          </a:xfrm>
          <a:prstGeom prst="rect">
            <a:avLst/>
          </a:prstGeom>
          <a:noFill/>
        </p:spPr>
        <p:txBody>
          <a:bodyPr wrap="none" rtlCol="0">
            <a:spAutoFit/>
          </a:bodyPr>
          <a:p>
            <a:r>
              <a:rPr lang="en-US" altLang="zh-CN" sz="2400">
                <a:solidFill>
                  <a:schemeClr val="bg1"/>
                </a:solidFill>
                <a:latin typeface="汉仪君黑-45简" panose="020B0604020202020204" charset="-122"/>
                <a:ea typeface="汉仪君黑-45简" panose="020B0604020202020204" charset="-122"/>
              </a:rPr>
              <a:t>PART  03</a:t>
            </a:r>
            <a:endParaRPr lang="en-US" altLang="zh-CN" sz="2400">
              <a:solidFill>
                <a:schemeClr val="bg1"/>
              </a:solidFill>
              <a:latin typeface="汉仪君黑-45简" panose="020B0604020202020204" charset="-122"/>
              <a:ea typeface="汉仪君黑-45简" panose="020B0604020202020204" charset="-122"/>
            </a:endParaRPr>
          </a:p>
        </p:txBody>
      </p:sp>
      <p:sp>
        <p:nvSpPr>
          <p:cNvPr id="17" name="文本框 16"/>
          <p:cNvSpPr txBox="1"/>
          <p:nvPr/>
        </p:nvSpPr>
        <p:spPr>
          <a:xfrm>
            <a:off x="4903470" y="3129915"/>
            <a:ext cx="2385695" cy="460375"/>
          </a:xfrm>
          <a:prstGeom prst="rect">
            <a:avLst/>
          </a:prstGeom>
          <a:noFill/>
        </p:spPr>
        <p:txBody>
          <a:bodyPr wrap="square" rtlCol="0" anchor="t">
            <a:spAutoFit/>
          </a:bodyPr>
          <a:p>
            <a:r>
              <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sym typeface="+mn-ea"/>
              </a:rPr>
              <a:t>划分训练验证集</a:t>
            </a:r>
            <a:endPar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endParaRPr>
          </a:p>
        </p:txBody>
      </p:sp>
      <p:sp>
        <p:nvSpPr>
          <p:cNvPr id="18" name="文本框 17"/>
          <p:cNvSpPr txBox="1"/>
          <p:nvPr/>
        </p:nvSpPr>
        <p:spPr>
          <a:xfrm>
            <a:off x="4638040" y="3923665"/>
            <a:ext cx="2913380" cy="306705"/>
          </a:xfrm>
          <a:prstGeom prst="rect">
            <a:avLst/>
          </a:prstGeom>
          <a:noFill/>
        </p:spPr>
        <p:txBody>
          <a:bodyPr wrap="square" rtlCol="0">
            <a:spAutoFit/>
          </a:bodyPr>
          <a:p>
            <a:pPr algn="ctr"/>
            <a:r>
              <a:rPr lang="zh-CN"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选择最佳划分训练验证集的方式</a:t>
            </a:r>
            <a:endParaRPr lang="zh-CN" sz="1400" b="0">
              <a:solidFill>
                <a:schemeClr val="bg1"/>
              </a:solidFill>
              <a:latin typeface="汉仪君黑-45简" panose="020B0604020202020204" charset="-122"/>
              <a:ea typeface="汉仪君黑-45简" panose="020B0604020202020204" charset="-122"/>
              <a:cs typeface="汉仪君黑-45简" panose="020B0604020202020204" charset="-122"/>
            </a:endParaRPr>
          </a:p>
        </p:txBody>
      </p:sp>
      <p:sp>
        <p:nvSpPr>
          <p:cNvPr id="19" name="文本框 18"/>
          <p:cNvSpPr txBox="1"/>
          <p:nvPr/>
        </p:nvSpPr>
        <p:spPr>
          <a:xfrm>
            <a:off x="8287385" y="2945130"/>
            <a:ext cx="3007995" cy="829945"/>
          </a:xfrm>
          <a:prstGeom prst="rect">
            <a:avLst/>
          </a:prstGeom>
          <a:noFill/>
        </p:spPr>
        <p:txBody>
          <a:bodyPr wrap="square" rtlCol="0" anchor="t">
            <a:spAutoFit/>
          </a:bodyPr>
          <a:p>
            <a:r>
              <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sym typeface="+mn-ea"/>
              </a:rPr>
              <a:t>搭建网络、训练测试推理</a:t>
            </a:r>
            <a:endParaRPr lang="zh-CN" altLang="en-US" sz="2400">
              <a:solidFill>
                <a:schemeClr val="bg1"/>
              </a:solidFill>
              <a:effectLst/>
              <a:latin typeface="汉仪旗黑-55简" panose="00020600040101010101" charset="-128"/>
              <a:ea typeface="汉仪旗黑-55简" panose="00020600040101010101" charset="-128"/>
              <a:cs typeface="汉仪旗黑-55简" panose="00020600040101010101" charset="-128"/>
            </a:endParaRPr>
          </a:p>
        </p:txBody>
      </p:sp>
      <p:sp>
        <p:nvSpPr>
          <p:cNvPr id="20" name="文本框 19"/>
          <p:cNvSpPr txBox="1"/>
          <p:nvPr/>
        </p:nvSpPr>
        <p:spPr>
          <a:xfrm>
            <a:off x="8376285" y="3816985"/>
            <a:ext cx="2913380" cy="521970"/>
          </a:xfrm>
          <a:prstGeom prst="rect">
            <a:avLst/>
          </a:prstGeom>
          <a:noFill/>
        </p:spPr>
        <p:txBody>
          <a:bodyPr wrap="square" rtlCol="0">
            <a:spAutoFit/>
          </a:bodyPr>
          <a:p>
            <a:pPr algn="ctr"/>
            <a:r>
              <a:rPr lang="zh-CN"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搭建</a:t>
            </a:r>
            <a:r>
              <a:rPr lang="en-US" altLang="zh-CN"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CNN</a:t>
            </a:r>
            <a:r>
              <a:rPr lang="zh-CN" altLang="en-US"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网络进行训练、测试</a:t>
            </a:r>
            <a:endParaRPr lang="zh-CN" altLang="en-US" sz="1400">
              <a:solidFill>
                <a:schemeClr val="bg1"/>
              </a:solidFill>
              <a:latin typeface="汉仪君黑-45简" panose="020B0604020202020204" charset="-122"/>
              <a:ea typeface="汉仪君黑-45简" panose="020B0604020202020204" charset="-122"/>
              <a:cs typeface="汉仪君黑-45简" panose="020B0604020202020204" charset="-122"/>
              <a:sym typeface="+mn-ea"/>
            </a:endParaRPr>
          </a:p>
          <a:p>
            <a:pPr algn="ctr"/>
            <a:r>
              <a:rPr lang="zh-CN" altLang="en-US" sz="1400">
                <a:solidFill>
                  <a:schemeClr val="bg1"/>
                </a:solidFill>
                <a:latin typeface="汉仪君黑-45简" panose="020B0604020202020204" charset="-122"/>
                <a:ea typeface="汉仪君黑-45简" panose="020B0604020202020204" charset="-122"/>
                <a:cs typeface="汉仪君黑-45简" panose="020B0604020202020204" charset="-122"/>
                <a:sym typeface="+mn-ea"/>
              </a:rPr>
              <a:t>和推理</a:t>
            </a:r>
            <a:endParaRPr lang="zh-CN" altLang="en-US" sz="1400" b="0">
              <a:solidFill>
                <a:schemeClr val="bg1"/>
              </a:solidFill>
              <a:latin typeface="汉仪君黑-45简" panose="020B0604020202020204" charset="-122"/>
              <a:ea typeface="汉仪君黑-45简" panose="020B0604020202020204" charset="-122"/>
              <a:cs typeface="汉仪君黑-45简" panose="020B060402020202020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3" grpId="0"/>
      <p:bldP spid="13" grpId="1"/>
      <p:bldP spid="37" grpId="0"/>
      <p:bldP spid="37" grpId="1"/>
      <p:bldP spid="17" grpId="0"/>
      <p:bldP spid="17" grpId="1"/>
      <p:bldP spid="18" grpId="0"/>
      <p:bldP spid="18" grpId="1"/>
      <p:bldP spid="19" grpId="0"/>
      <p:bldP spid="19" grpId="1"/>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87586" y="1801536"/>
            <a:ext cx="1696673" cy="169667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charset="-122"/>
              <a:cs typeface="汉仪君黑-45简" panose="020B0604020202020204" charset="-122"/>
            </a:endParaRPr>
          </a:p>
        </p:txBody>
      </p:sp>
      <p:sp>
        <p:nvSpPr>
          <p:cNvPr id="3" name="椭圆 2"/>
          <p:cNvSpPr/>
          <p:nvPr/>
        </p:nvSpPr>
        <p:spPr>
          <a:xfrm>
            <a:off x="3491218" y="3571613"/>
            <a:ext cx="1696673" cy="169667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君黑-45简" panose="020B0604020202020204" charset="-122"/>
              <a:cs typeface="汉仪君黑-45简" panose="020B0604020202020204" charset="-122"/>
            </a:endParaRPr>
          </a:p>
        </p:txBody>
      </p:sp>
      <p:sp>
        <p:nvSpPr>
          <p:cNvPr id="7" name="文本框 6"/>
          <p:cNvSpPr txBox="1"/>
          <p:nvPr/>
        </p:nvSpPr>
        <p:spPr>
          <a:xfrm>
            <a:off x="3804945" y="2449817"/>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sp>
        <p:nvSpPr>
          <p:cNvPr id="8" name="文本框 7"/>
          <p:cNvSpPr txBox="1"/>
          <p:nvPr/>
        </p:nvSpPr>
        <p:spPr>
          <a:xfrm>
            <a:off x="2026480" y="4219894"/>
            <a:ext cx="1069218" cy="400110"/>
          </a:xfrm>
          <a:prstGeom prst="rect">
            <a:avLst/>
          </a:prstGeom>
          <a:noFill/>
        </p:spPr>
        <p:txBody>
          <a:bodyPr wrap="square" rtlCol="0">
            <a:spAutoFit/>
          </a:bodyPr>
          <a:lstStyle/>
          <a:p>
            <a:pPr algn="ctr"/>
            <a:r>
              <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rPr>
              <a:t>文字</a:t>
            </a:r>
            <a:endParaRPr lang="zh-CN" altLang="en-US" sz="2000" dirty="0">
              <a:solidFill>
                <a:schemeClr val="bg1"/>
              </a:solidFill>
              <a:latin typeface="汉仪大黑简" panose="02010600000101010101" charset="-122"/>
              <a:ea typeface="汉仪大黑简" panose="02010600000101010101" charset="-122"/>
              <a:cs typeface="汉仪君黑-45简" panose="020B0604020202020204" charset="-122"/>
            </a:endParaRPr>
          </a:p>
        </p:txBody>
      </p:sp>
      <p:pic>
        <p:nvPicPr>
          <p:cNvPr id="11" name="图形 10" descr="单级齿轮"/>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023882" y="3135736"/>
            <a:ext cx="819884" cy="819884"/>
          </a:xfrm>
          <a:prstGeom prst="rect">
            <a:avLst/>
          </a:prstGeom>
        </p:spPr>
      </p:pic>
      <p:sp>
        <p:nvSpPr>
          <p:cNvPr id="12" name="文本框 11"/>
          <p:cNvSpPr txBox="1"/>
          <p:nvPr/>
        </p:nvSpPr>
        <p:spPr>
          <a:xfrm>
            <a:off x="1959302" y="676604"/>
            <a:ext cx="3654425" cy="521970"/>
          </a:xfrm>
          <a:prstGeom prst="rect">
            <a:avLst/>
          </a:prstGeom>
          <a:noFill/>
        </p:spPr>
        <p:txBody>
          <a:bodyPr wrap="none" rtlCol="0">
            <a:spAutoFit/>
          </a:bodyPr>
          <a:lstStyle/>
          <a:p>
            <a:r>
              <a:rPr lang="en-US" altLang="zh-CN" sz="2800" dirty="0">
                <a:solidFill>
                  <a:srgbClr val="00325D"/>
                </a:solidFill>
                <a:latin typeface="汉仪大黑简" panose="02010600000101010101" charset="-122"/>
                <a:ea typeface="汉仪大黑简" panose="02010600000101010101" charset="-122"/>
                <a:cs typeface="汉仪君黑-45简" panose="020B0604020202020204" charset="-122"/>
              </a:rPr>
              <a:t>PART1.</a:t>
            </a:r>
            <a:r>
              <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rPr>
              <a:t>数据集预处理</a:t>
            </a:r>
            <a:endParaRPr lang="zh-CN" altLang="en-US" sz="2800" dirty="0">
              <a:solidFill>
                <a:srgbClr val="00325D"/>
              </a:solidFill>
              <a:latin typeface="汉仪大黑简" panose="02010600000101010101" charset="-122"/>
              <a:ea typeface="汉仪大黑简" panose="02010600000101010101" charset="-122"/>
              <a:cs typeface="汉仪君黑-45简" panose="020B0604020202020204" charset="-122"/>
            </a:endParaRPr>
          </a:p>
        </p:txBody>
      </p:sp>
      <p:pic>
        <p:nvPicPr>
          <p:cNvPr id="13" name="图形 12" descr="办公室职员"/>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6520" y="451433"/>
            <a:ext cx="748392" cy="748392"/>
          </a:xfrm>
          <a:prstGeom prst="rect">
            <a:avLst/>
          </a:prstGeom>
        </p:spPr>
      </p:pic>
      <p:sp>
        <p:nvSpPr>
          <p:cNvPr id="15" name="文本框 14"/>
          <p:cNvSpPr txBox="1"/>
          <p:nvPr>
            <p:custDataLst>
              <p:tags r:id="rId5"/>
            </p:custDataLst>
          </p:nvPr>
        </p:nvSpPr>
        <p:spPr>
          <a:xfrm>
            <a:off x="6103732" y="1986094"/>
            <a:ext cx="1526343" cy="337185"/>
          </a:xfrm>
          <a:prstGeom prst="rect">
            <a:avLst/>
          </a:prstGeom>
          <a:noFill/>
        </p:spPr>
        <p:txBody>
          <a:bodyPr wrap="square" rtlCol="0">
            <a:spAutoFit/>
          </a:bodyPr>
          <a:lstStyle/>
          <a:p>
            <a:r>
              <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rPr>
              <a:t>预处理</a:t>
            </a:r>
            <a:endPar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endParaRPr>
          </a:p>
        </p:txBody>
      </p:sp>
      <p:sp>
        <p:nvSpPr>
          <p:cNvPr id="16" name="文本框 15"/>
          <p:cNvSpPr txBox="1"/>
          <p:nvPr>
            <p:custDataLst>
              <p:tags r:id="rId6"/>
            </p:custDataLst>
          </p:nvPr>
        </p:nvSpPr>
        <p:spPr>
          <a:xfrm>
            <a:off x="5865495" y="2282278"/>
            <a:ext cx="2400089" cy="1198880"/>
          </a:xfrm>
          <a:prstGeom prst="rect">
            <a:avLst/>
          </a:prstGeom>
          <a:noFill/>
        </p:spPr>
        <p:txBody>
          <a:bodyPr wrap="square" rtlCol="0">
            <a:spAutoFit/>
          </a:bodyPr>
          <a:lstStyle/>
          <a:p>
            <a:pPr>
              <a:lnSpc>
                <a:spcPct val="150000"/>
              </a:lnSpc>
            </a:pPr>
            <a:r>
              <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rPr>
              <a:t>初始数据集是我们服务器上的数据，但数据集比较杂且多，最终根据各期货主力月，汇总合成一个文件</a:t>
            </a:r>
            <a:endPar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endParaRPr>
          </a:p>
        </p:txBody>
      </p:sp>
      <p:sp>
        <p:nvSpPr>
          <p:cNvPr id="17" name="文本框 16"/>
          <p:cNvSpPr txBox="1"/>
          <p:nvPr>
            <p:custDataLst>
              <p:tags r:id="rId7"/>
            </p:custDataLst>
          </p:nvPr>
        </p:nvSpPr>
        <p:spPr>
          <a:xfrm>
            <a:off x="8585202" y="1986286"/>
            <a:ext cx="2141507" cy="337185"/>
          </a:xfrm>
          <a:prstGeom prst="rect">
            <a:avLst/>
          </a:prstGeom>
          <a:noFill/>
        </p:spPr>
        <p:txBody>
          <a:bodyPr wrap="square" rtlCol="0">
            <a:spAutoFit/>
          </a:bodyPr>
          <a:lstStyle/>
          <a:p>
            <a:r>
              <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rPr>
              <a:t>时序数据转换为图片</a:t>
            </a:r>
            <a:endPar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endParaRPr>
          </a:p>
        </p:txBody>
      </p:sp>
      <p:sp>
        <p:nvSpPr>
          <p:cNvPr id="19" name="文本框 18"/>
          <p:cNvSpPr txBox="1"/>
          <p:nvPr>
            <p:custDataLst>
              <p:tags r:id="rId8"/>
            </p:custDataLst>
          </p:nvPr>
        </p:nvSpPr>
        <p:spPr>
          <a:xfrm>
            <a:off x="6031929" y="3774752"/>
            <a:ext cx="1526343" cy="337185"/>
          </a:xfrm>
          <a:prstGeom prst="rect">
            <a:avLst/>
          </a:prstGeom>
          <a:noFill/>
        </p:spPr>
        <p:txBody>
          <a:bodyPr wrap="square" rtlCol="0">
            <a:spAutoFit/>
          </a:bodyPr>
          <a:lstStyle/>
          <a:p>
            <a:r>
              <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rPr>
              <a:t>窗口切片</a:t>
            </a:r>
            <a:endPar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endParaRPr>
          </a:p>
        </p:txBody>
      </p:sp>
      <p:sp>
        <p:nvSpPr>
          <p:cNvPr id="20" name="文本框 19"/>
          <p:cNvSpPr txBox="1"/>
          <p:nvPr>
            <p:custDataLst>
              <p:tags r:id="rId9"/>
            </p:custDataLst>
          </p:nvPr>
        </p:nvSpPr>
        <p:spPr>
          <a:xfrm>
            <a:off x="5970270" y="4123055"/>
            <a:ext cx="2295525" cy="1476375"/>
          </a:xfrm>
          <a:prstGeom prst="rect">
            <a:avLst/>
          </a:prstGeom>
          <a:noFill/>
        </p:spPr>
        <p:txBody>
          <a:bodyPr wrap="square" rtlCol="0">
            <a:spAutoFit/>
          </a:bodyPr>
          <a:lstStyle/>
          <a:p>
            <a:pPr algn="l">
              <a:lnSpc>
                <a:spcPct val="150000"/>
              </a:lnSpc>
            </a:pPr>
            <a:r>
              <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rPr>
              <a:t>这里设置的窗口（lookback=20）即训练传入的一张图片包含20天的交易数据，例如从第1天开始，[0:20]绘制一张图片，[1:21]数据绘制下一张图片。</a:t>
            </a:r>
            <a:endPar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endParaRPr>
          </a:p>
        </p:txBody>
      </p:sp>
      <p:sp>
        <p:nvSpPr>
          <p:cNvPr id="21" name="文本框 20"/>
          <p:cNvSpPr txBox="1"/>
          <p:nvPr>
            <p:custDataLst>
              <p:tags r:id="rId10"/>
            </p:custDataLst>
          </p:nvPr>
        </p:nvSpPr>
        <p:spPr>
          <a:xfrm>
            <a:off x="8585690" y="3773440"/>
            <a:ext cx="1526343" cy="337185"/>
          </a:xfrm>
          <a:prstGeom prst="rect">
            <a:avLst/>
          </a:prstGeom>
          <a:noFill/>
        </p:spPr>
        <p:txBody>
          <a:bodyPr wrap="square" rtlCol="0">
            <a:spAutoFit/>
          </a:bodyPr>
          <a:lstStyle/>
          <a:p>
            <a:r>
              <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rPr>
              <a:t>绘制图片标签</a:t>
            </a:r>
            <a:endParaRPr lang="zh-CN" altLang="en-US" sz="1600" dirty="0">
              <a:solidFill>
                <a:srgbClr val="203864"/>
              </a:solidFill>
              <a:latin typeface="汉仪大黑简" panose="02010600000101010101" charset="-122"/>
              <a:ea typeface="汉仪大黑简" panose="02010600000101010101" charset="-122"/>
              <a:cs typeface="汉仪君黑-45简" panose="020B0604020202020204" charset="-122"/>
            </a:endParaRPr>
          </a:p>
        </p:txBody>
      </p:sp>
      <p:sp>
        <p:nvSpPr>
          <p:cNvPr id="22" name="文本框 21"/>
          <p:cNvSpPr txBox="1"/>
          <p:nvPr>
            <p:custDataLst>
              <p:tags r:id="rId11"/>
            </p:custDataLst>
          </p:nvPr>
        </p:nvSpPr>
        <p:spPr>
          <a:xfrm>
            <a:off x="8585835" y="4123055"/>
            <a:ext cx="3291840" cy="2030095"/>
          </a:xfrm>
          <a:prstGeom prst="rect">
            <a:avLst/>
          </a:prstGeom>
          <a:noFill/>
        </p:spPr>
        <p:txBody>
          <a:bodyPr wrap="square" rtlCol="0">
            <a:spAutoFit/>
          </a:bodyPr>
          <a:lstStyle/>
          <a:p>
            <a:pPr>
              <a:lnSpc>
                <a:spcPct val="150000"/>
              </a:lnSpc>
            </a:pPr>
            <a:r>
              <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rPr>
              <a:t>训练集中，一张图片对应着一个标签（ret5/ret20）：0或1，而每张图片都有一个valid_date，就是一张图片的最后一天的日期，这张图片的标签就是当前图片valid_date的后5天的收盘价相对于当前图片里最后一天的收盘价的涨跌情况，若为负数，则为0，若为整数则为1</a:t>
            </a:r>
            <a:endParaRPr lang="zh-CN" altLang="en-US" sz="1200" dirty="0">
              <a:solidFill>
                <a:srgbClr val="00325D"/>
              </a:solidFill>
              <a:latin typeface="汉仪君黑-45简" panose="020B0604020202020204" charset="-122"/>
              <a:ea typeface="汉仪君黑-45简" panose="020B0604020202020204" charset="-122"/>
              <a:cs typeface="汉仪君黑-45简" panose="020B0604020202020204" charset="-122"/>
            </a:endParaRPr>
          </a:p>
        </p:txBody>
      </p:sp>
      <p:cxnSp>
        <p:nvCxnSpPr>
          <p:cNvPr id="23" name="直接连接符 22"/>
          <p:cNvCxnSpPr/>
          <p:nvPr>
            <p:custDataLst>
              <p:tags r:id="rId12"/>
            </p:custDataLst>
          </p:nvPr>
        </p:nvCxnSpPr>
        <p:spPr>
          <a:xfrm>
            <a:off x="5986376" y="3595021"/>
            <a:ext cx="4930422" cy="0"/>
          </a:xfrm>
          <a:prstGeom prst="line">
            <a:avLst/>
          </a:prstGeom>
          <a:ln w="31750">
            <a:solidFill>
              <a:srgbClr val="00325D"/>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3"/>
            </p:custDataLst>
          </p:nvPr>
        </p:nvCxnSpPr>
        <p:spPr>
          <a:xfrm>
            <a:off x="8425911" y="2065286"/>
            <a:ext cx="0" cy="4134485"/>
          </a:xfrm>
          <a:prstGeom prst="line">
            <a:avLst/>
          </a:prstGeom>
          <a:ln w="31750">
            <a:solidFill>
              <a:srgbClr val="00325D"/>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COMMONDATA" val="eyJoZGlkIjoiYTVmZmQwMjhiYWNmZDMyZjFhOWM5YTljYzM0ODEyOWQifQ=="/>
  <p:tag name="commondata" val="eyJjb3VudCI6MSwiaGRpZCI6ImZiMDc1MmIyODE1M2VjMDViNjk0NWE0MTliYTM3YWFkIiwidXNlckNvdW50IjoxfQ=="/>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DIAGRAM_VIRTUALLY_FRAME" val="{&quot;height&quot;:212.85,&quot;left&quot;:173.9,&quot;top&quot;:211.2,&quot;width&quot;:645.6500000000003}"/>
</p:tagLst>
</file>

<file path=ppt/tags/tag65.xml><?xml version="1.0" encoding="utf-8"?>
<p:tagLst xmlns:p="http://schemas.openxmlformats.org/presentationml/2006/main">
  <p:tag name="KSO_WM_DIAGRAM_VIRTUALLY_FRAME" val="{&quot;height&quot;:212.85,&quot;left&quot;:173.9,&quot;top&quot;:211.2,&quot;width&quot;:645.6500000000003}"/>
</p:tagLst>
</file>

<file path=ppt/tags/tag66.xml><?xml version="1.0" encoding="utf-8"?>
<p:tagLst xmlns:p="http://schemas.openxmlformats.org/presentationml/2006/main">
  <p:tag name="KSO_WM_DIAGRAM_VIRTUALLY_FRAME" val="{&quot;height&quot;:212.85,&quot;left&quot;:173.9,&quot;top&quot;:211.2,&quot;width&quot;:645.6500000000003}"/>
</p:tagLst>
</file>

<file path=ppt/tags/tag67.xml><?xml version="1.0" encoding="utf-8"?>
<p:tagLst xmlns:p="http://schemas.openxmlformats.org/presentationml/2006/main">
  <p:tag name="KSO_WM_DIAGRAM_VIRTUALLY_FRAME" val="{&quot;height&quot;:212.85,&quot;left&quot;:173.9,&quot;top&quot;:211.2,&quot;width&quot;:645.6500000000003}"/>
</p:tagLst>
</file>

<file path=ppt/tags/tag68.xml><?xml version="1.0" encoding="utf-8"?>
<p:tagLst xmlns:p="http://schemas.openxmlformats.org/presentationml/2006/main">
  <p:tag name="KSO_WM_DIAGRAM_VIRTUALLY_FRAME" val="{&quot;height&quot;:212.85,&quot;left&quot;:173.9,&quot;top&quot;:211.2,&quot;width&quot;:645.6500000000003}"/>
</p:tagLst>
</file>

<file path=ppt/tags/tag69.xml><?xml version="1.0" encoding="utf-8"?>
<p:tagLst xmlns:p="http://schemas.openxmlformats.org/presentationml/2006/main">
  <p:tag name="KSO_WM_DIAGRAM_VIRTUALLY_FRAME" val="{&quot;height&quot;:212.85,&quot;left&quot;:173.9,&quot;top&quot;:211.2,&quot;width&quot;:645.650000000000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12.85,&quot;left&quot;:173.9,&quot;top&quot;:211.2,&quot;width&quot;:645.6500000000003}"/>
</p:tagLst>
</file>

<file path=ppt/tags/tag71.xml><?xml version="1.0" encoding="utf-8"?>
<p:tagLst xmlns:p="http://schemas.openxmlformats.org/presentationml/2006/main">
  <p:tag name="KSO_WM_DIAGRAM_VIRTUALLY_FRAME" val="{&quot;height&quot;:212.85,&quot;left&quot;:173.9,&quot;top&quot;:211.2,&quot;width&quot;:645.6500000000003}"/>
</p:tagLst>
</file>

<file path=ppt/tags/tag72.xml><?xml version="1.0" encoding="utf-8"?>
<p:tagLst xmlns:p="http://schemas.openxmlformats.org/presentationml/2006/main">
  <p:tag name="KSO_WM_DIAGRAM_VIRTUALLY_FRAME" val="{&quot;height&quot;:212.85,&quot;left&quot;:173.9,&quot;top&quot;:211.2,&quot;width&quot;:645.6500000000003}"/>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DIAGRAM_VIRTUALLY_FRAME" val="{&quot;height&quot;:423.668346456693,&quot;left&quot;:461.85,&quot;top&quot;:156.38535433070865,&quot;width&quot;:473.4}"/>
</p:tagLst>
</file>

<file path=ppt/tags/tag83.xml><?xml version="1.0" encoding="utf-8"?>
<p:tagLst xmlns:p="http://schemas.openxmlformats.org/presentationml/2006/main">
  <p:tag name="KSO_WM_DIAGRAM_VIRTUALLY_FRAME" val="{&quot;height&quot;:423.668346456693,&quot;left&quot;:461.85,&quot;top&quot;:156.38535433070865,&quot;width&quot;:473.4}"/>
</p:tagLst>
</file>

<file path=ppt/tags/tag84.xml><?xml version="1.0" encoding="utf-8"?>
<p:tagLst xmlns:p="http://schemas.openxmlformats.org/presentationml/2006/main">
  <p:tag name="KSO_WM_DIAGRAM_VIRTUALLY_FRAME" val="{&quot;height&quot;:423.668346456693,&quot;left&quot;:461.85,&quot;top&quot;:156.38535433070865,&quot;width&quot;:473.4}"/>
</p:tagLst>
</file>

<file path=ppt/tags/tag85.xml><?xml version="1.0" encoding="utf-8"?>
<p:tagLst xmlns:p="http://schemas.openxmlformats.org/presentationml/2006/main">
  <p:tag name="KSO_WM_DIAGRAM_VIRTUALLY_FRAME" val="{&quot;height&quot;:423.668346456693,&quot;left&quot;:461.85,&quot;top&quot;:156.38535433070865,&quot;width&quot;:473.4}"/>
</p:tagLst>
</file>

<file path=ppt/tags/tag86.xml><?xml version="1.0" encoding="utf-8"?>
<p:tagLst xmlns:p="http://schemas.openxmlformats.org/presentationml/2006/main">
  <p:tag name="KSO_WM_DIAGRAM_VIRTUALLY_FRAME" val="{&quot;height&quot;:423.668346456693,&quot;left&quot;:461.85,&quot;top&quot;:156.38535433070865,&quot;width&quot;:473.4}"/>
</p:tagLst>
</file>

<file path=ppt/tags/tag87.xml><?xml version="1.0" encoding="utf-8"?>
<p:tagLst xmlns:p="http://schemas.openxmlformats.org/presentationml/2006/main">
  <p:tag name="KSO_WM_DIAGRAM_VIRTUALLY_FRAME" val="{&quot;height&quot;:423.668346456693,&quot;left&quot;:461.85,&quot;top&quot;:156.38535433070865,&quot;width&quot;:473.4}"/>
</p:tagLst>
</file>

<file path=ppt/tags/tag88.xml><?xml version="1.0" encoding="utf-8"?>
<p:tagLst xmlns:p="http://schemas.openxmlformats.org/presentationml/2006/main">
  <p:tag name="KSO_WM_DIAGRAM_VIRTUALLY_FRAME" val="{&quot;height&quot;:423.668346456693,&quot;left&quot;:461.85,&quot;top&quot;:156.38535433070865,&quot;width&quot;:473.4}"/>
</p:tagLst>
</file>

<file path=ppt/tags/tag89.xml><?xml version="1.0" encoding="utf-8"?>
<p:tagLst xmlns:p="http://schemas.openxmlformats.org/presentationml/2006/main">
  <p:tag name="KSO_WM_DIAGRAM_VIRTUALLY_FRAME" val="{&quot;height&quot;:423.668346456693,&quot;left&quot;:461.85,&quot;top&quot;:156.38535433070865,&quot;width&quot;:473.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423.668346456693,&quot;left&quot;:461.85,&quot;top&quot;:156.38535433070865,&quot;width&quot;:473.4}"/>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2315</Words>
  <Application>WPS 演示</Application>
  <PresentationFormat>宽屏</PresentationFormat>
  <Paragraphs>203</Paragraphs>
  <Slides>19</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Wingdings</vt:lpstr>
      <vt:lpstr>汉仪大黑简</vt:lpstr>
      <vt:lpstr>汉仪君黑-45简</vt:lpstr>
      <vt:lpstr>汉仪旗黑-55简</vt:lpstr>
      <vt:lpstr>微软雅黑</vt:lpstr>
      <vt:lpstr>Calibri</vt:lpstr>
      <vt:lpstr>Times New Roman</vt:lpstr>
      <vt:lpstr>Segoe UI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STARRY</cp:lastModifiedBy>
  <cp:revision>182</cp:revision>
  <dcterms:created xsi:type="dcterms:W3CDTF">2019-06-19T02:08:00Z</dcterms:created>
  <dcterms:modified xsi:type="dcterms:W3CDTF">2024-02-01T03:23:11Z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D2EEA340706147C8B34AEEE54ADC2440_11</vt:lpwstr>
  </property>
  <property fmtid="{D5CDD505-2E9C-101B-9397-08002B2CF9AE}" pid="4" name="KSOTemplateUUID">
    <vt:lpwstr>v1.0_mb_YF140brc7gVR64kK59EWHA==</vt:lpwstr>
  </property>
</Properties>
</file>